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85" r:id="rId2"/>
    <p:sldId id="286" r:id="rId3"/>
    <p:sldId id="287" r:id="rId4"/>
    <p:sldId id="288" r:id="rId5"/>
    <p:sldId id="289" r:id="rId6"/>
    <p:sldId id="290" r:id="rId7"/>
    <p:sldId id="291" r:id="rId8"/>
    <p:sldId id="292" r:id="rId9"/>
    <p:sldId id="293" r:id="rId10"/>
    <p:sldId id="294" r:id="rId11"/>
    <p:sldId id="295" r:id="rId12"/>
    <p:sldId id="296" r:id="rId13"/>
    <p:sldId id="297" r:id="rId14"/>
    <p:sldId id="298" r:id="rId15"/>
    <p:sldId id="299" r:id="rId16"/>
    <p:sldId id="300" r:id="rId1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7" autoAdjust="0"/>
    <p:restoredTop sz="94660"/>
  </p:normalViewPr>
  <p:slideViewPr>
    <p:cSldViewPr snapToGrid="0">
      <p:cViewPr varScale="1">
        <p:scale>
          <a:sx n="73" d="100"/>
          <a:sy n="73" d="100"/>
        </p:scale>
        <p:origin x="-1278"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845"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846"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847"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848"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849"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850"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1" name="Title 1"/>
          <p:cNvSpPr>
            <a:spLocks noGrp="1"/>
          </p:cNvSpPr>
          <p:nvPr>
            <p:ph type="ctrTitle"/>
          </p:nvPr>
        </p:nvSpPr>
        <p:spPr>
          <a:xfrm>
            <a:off x="685800" y="1122363"/>
            <a:ext cx="7772400" cy="2387600"/>
          </a:xfrm>
        </p:spPr>
        <p:txBody>
          <a:bodyPr anchor="b"/>
          <a:lstStyle>
            <a:lvl1pPr algn="ctr">
              <a:defRPr sz="6000"/>
            </a:lvl1pPr>
          </a:lstStyle>
          <a:p>
            <a:r>
              <a:rPr lang="en-US" altLang="zh-CN" smtClean="0"/>
              <a:t>Click to edit Master title style</a:t>
            </a:r>
            <a:endParaRPr lang="en-US" dirty="0"/>
          </a:p>
        </p:txBody>
      </p:sp>
      <p:sp>
        <p:nvSpPr>
          <p:cNvPr id="1048582"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smtClean="0"/>
              <a:t>Click to edit Master subtitle style</a:t>
            </a:r>
            <a:endParaRPr lang="en-US" dirty="0"/>
          </a:p>
        </p:txBody>
      </p:sp>
      <p:sp>
        <p:nvSpPr>
          <p:cNvPr id="1048583" name="Date Placeholder 3"/>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584" name="Footer Placeholder 4"/>
          <p:cNvSpPr>
            <a:spLocks noGrp="1"/>
          </p:cNvSpPr>
          <p:nvPr>
            <p:ph type="ftr" sz="quarter" idx="11"/>
          </p:nvPr>
        </p:nvSpPr>
        <p:spPr/>
        <p:txBody>
          <a:bodyPr/>
          <a:lstStyle/>
          <a:p>
            <a:endParaRPr lang="zh-CN" altLang="en-US"/>
          </a:p>
        </p:txBody>
      </p:sp>
      <p:sp>
        <p:nvSpPr>
          <p:cNvPr id="1048585"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834" name="Title 1"/>
          <p:cNvSpPr>
            <a:spLocks noGrp="1"/>
          </p:cNvSpPr>
          <p:nvPr>
            <p:ph type="title"/>
          </p:nvPr>
        </p:nvSpPr>
        <p:spPr/>
        <p:txBody>
          <a:bodyPr/>
          <a:lstStyle/>
          <a:p>
            <a:r>
              <a:rPr lang="en-US" altLang="zh-CN" smtClean="0"/>
              <a:t>Click to edit Master title style</a:t>
            </a:r>
            <a:endParaRPr lang="en-US" dirty="0"/>
          </a:p>
        </p:txBody>
      </p:sp>
      <p:sp>
        <p:nvSpPr>
          <p:cNvPr id="1048835"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836" name="Date Placeholder 3"/>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837" name="Footer Placeholder 4"/>
          <p:cNvSpPr>
            <a:spLocks noGrp="1"/>
          </p:cNvSpPr>
          <p:nvPr>
            <p:ph type="ftr" sz="quarter" idx="11"/>
          </p:nvPr>
        </p:nvSpPr>
        <p:spPr/>
        <p:txBody>
          <a:bodyPr/>
          <a:lstStyle/>
          <a:p>
            <a:endParaRPr lang="zh-CN" altLang="en-US"/>
          </a:p>
        </p:txBody>
      </p:sp>
      <p:sp>
        <p:nvSpPr>
          <p:cNvPr id="1048838"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815" name="Vertical Title 1"/>
          <p:cNvSpPr>
            <a:spLocks noGrp="1"/>
          </p:cNvSpPr>
          <p:nvPr>
            <p:ph type="title" orient="vert"/>
          </p:nvPr>
        </p:nvSpPr>
        <p:spPr>
          <a:xfrm>
            <a:off x="6543675" y="365125"/>
            <a:ext cx="1971675" cy="5811838"/>
          </a:xfrm>
        </p:spPr>
        <p:txBody>
          <a:bodyPr vert="eaVert"/>
          <a:lstStyle/>
          <a:p>
            <a:r>
              <a:rPr lang="en-US" altLang="zh-CN" smtClean="0"/>
              <a:t>Click to edit Master title style</a:t>
            </a:r>
            <a:endParaRPr lang="en-US" dirty="0"/>
          </a:p>
        </p:txBody>
      </p:sp>
      <p:sp>
        <p:nvSpPr>
          <p:cNvPr id="1048816" name="Vertical Text Placeholder 2"/>
          <p:cNvSpPr>
            <a:spLocks noGrp="1"/>
          </p:cNvSpPr>
          <p:nvPr>
            <p:ph type="body" orient="vert" idx="1"/>
          </p:nvPr>
        </p:nvSpPr>
        <p:spPr>
          <a:xfrm>
            <a:off x="628650" y="365125"/>
            <a:ext cx="5800725" cy="5811838"/>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817" name="Date Placeholder 3"/>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818" name="Footer Placeholder 4"/>
          <p:cNvSpPr>
            <a:spLocks noGrp="1"/>
          </p:cNvSpPr>
          <p:nvPr>
            <p:ph type="ftr" sz="quarter" idx="11"/>
          </p:nvPr>
        </p:nvSpPr>
        <p:spPr/>
        <p:txBody>
          <a:bodyPr/>
          <a:lstStyle/>
          <a:p>
            <a:endParaRPr lang="zh-CN" altLang="en-US"/>
          </a:p>
        </p:txBody>
      </p:sp>
      <p:sp>
        <p:nvSpPr>
          <p:cNvPr id="1048819"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806" name="Title 1"/>
          <p:cNvSpPr>
            <a:spLocks noGrp="1"/>
          </p:cNvSpPr>
          <p:nvPr>
            <p:ph type="title"/>
          </p:nvPr>
        </p:nvSpPr>
        <p:spPr/>
        <p:txBody>
          <a:bodyPr/>
          <a:lstStyle/>
          <a:p>
            <a:r>
              <a:rPr lang="en-US" altLang="zh-CN" smtClean="0"/>
              <a:t>Click to edit Master title style</a:t>
            </a:r>
            <a:endParaRPr lang="en-US" dirty="0"/>
          </a:p>
        </p:txBody>
      </p:sp>
      <p:sp>
        <p:nvSpPr>
          <p:cNvPr id="1048807"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808" name="Date Placeholder 3"/>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809" name="Footer Placeholder 4"/>
          <p:cNvSpPr>
            <a:spLocks noGrp="1"/>
          </p:cNvSpPr>
          <p:nvPr>
            <p:ph type="ftr" sz="quarter" idx="11"/>
          </p:nvPr>
        </p:nvSpPr>
        <p:spPr/>
        <p:txBody>
          <a:bodyPr/>
          <a:lstStyle/>
          <a:p>
            <a:endParaRPr lang="zh-CN" altLang="en-US"/>
          </a:p>
        </p:txBody>
      </p:sp>
      <p:sp>
        <p:nvSpPr>
          <p:cNvPr id="1048810"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829" name="Title 1"/>
          <p:cNvSpPr>
            <a:spLocks noGrp="1"/>
          </p:cNvSpPr>
          <p:nvPr>
            <p:ph type="title"/>
          </p:nvPr>
        </p:nvSpPr>
        <p:spPr>
          <a:xfrm>
            <a:off x="623888" y="1709739"/>
            <a:ext cx="7886700" cy="2852737"/>
          </a:xfrm>
        </p:spPr>
        <p:txBody>
          <a:bodyPr anchor="b"/>
          <a:lstStyle>
            <a:lvl1pPr>
              <a:defRPr sz="6000"/>
            </a:lvl1pPr>
          </a:lstStyle>
          <a:p>
            <a:r>
              <a:rPr lang="en-US" altLang="zh-CN" smtClean="0"/>
              <a:t>Click to edit Master title style</a:t>
            </a:r>
            <a:endParaRPr lang="en-US" dirty="0"/>
          </a:p>
        </p:txBody>
      </p:sp>
      <p:sp>
        <p:nvSpPr>
          <p:cNvPr id="1048830"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smtClean="0"/>
              <a:t>Click to edit Master text styles</a:t>
            </a:r>
          </a:p>
        </p:txBody>
      </p:sp>
      <p:sp>
        <p:nvSpPr>
          <p:cNvPr id="1048831" name="Date Placeholder 3"/>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832" name="Footer Placeholder 4"/>
          <p:cNvSpPr>
            <a:spLocks noGrp="1"/>
          </p:cNvSpPr>
          <p:nvPr>
            <p:ph type="ftr" sz="quarter" idx="11"/>
          </p:nvPr>
        </p:nvSpPr>
        <p:spPr/>
        <p:txBody>
          <a:bodyPr/>
          <a:lstStyle/>
          <a:p>
            <a:endParaRPr lang="zh-CN" altLang="en-US"/>
          </a:p>
        </p:txBody>
      </p:sp>
      <p:sp>
        <p:nvSpPr>
          <p:cNvPr id="1048833"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792" name="Title 1"/>
          <p:cNvSpPr>
            <a:spLocks noGrp="1"/>
          </p:cNvSpPr>
          <p:nvPr>
            <p:ph type="title"/>
          </p:nvPr>
        </p:nvSpPr>
        <p:spPr/>
        <p:txBody>
          <a:bodyPr/>
          <a:lstStyle/>
          <a:p>
            <a:r>
              <a:rPr lang="en-US" altLang="zh-CN" smtClean="0"/>
              <a:t>Click to edit Master title style</a:t>
            </a:r>
            <a:endParaRPr lang="en-US" dirty="0"/>
          </a:p>
        </p:txBody>
      </p:sp>
      <p:sp>
        <p:nvSpPr>
          <p:cNvPr id="1048793" name="Content Placeholder 2"/>
          <p:cNvSpPr>
            <a:spLocks noGrp="1"/>
          </p:cNvSpPr>
          <p:nvPr>
            <p:ph sz="half" idx="1"/>
          </p:nvPr>
        </p:nvSpPr>
        <p:spPr>
          <a:xfrm>
            <a:off x="628650" y="1825625"/>
            <a:ext cx="3886200" cy="435133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794" name="Content Placeholder 3"/>
          <p:cNvSpPr>
            <a:spLocks noGrp="1"/>
          </p:cNvSpPr>
          <p:nvPr>
            <p:ph sz="half" idx="2"/>
          </p:nvPr>
        </p:nvSpPr>
        <p:spPr>
          <a:xfrm>
            <a:off x="4629150" y="1825625"/>
            <a:ext cx="3886200" cy="435133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795" name="Date Placeholder 4"/>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796" name="Footer Placeholder 5"/>
          <p:cNvSpPr>
            <a:spLocks noGrp="1"/>
          </p:cNvSpPr>
          <p:nvPr>
            <p:ph type="ftr" sz="quarter" idx="11"/>
          </p:nvPr>
        </p:nvSpPr>
        <p:spPr/>
        <p:txBody>
          <a:bodyPr/>
          <a:lstStyle/>
          <a:p>
            <a:endParaRPr lang="zh-CN" altLang="en-US"/>
          </a:p>
        </p:txBody>
      </p:sp>
      <p:sp>
        <p:nvSpPr>
          <p:cNvPr id="1048797" name="Slide Number Placeholder 6"/>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798" name="Title 1"/>
          <p:cNvSpPr>
            <a:spLocks noGrp="1"/>
          </p:cNvSpPr>
          <p:nvPr>
            <p:ph type="title"/>
          </p:nvPr>
        </p:nvSpPr>
        <p:spPr>
          <a:xfrm>
            <a:off x="629841" y="365126"/>
            <a:ext cx="7886700" cy="1325563"/>
          </a:xfrm>
        </p:spPr>
        <p:txBody>
          <a:bodyPr/>
          <a:lstStyle/>
          <a:p>
            <a:r>
              <a:rPr lang="en-US" altLang="zh-CN" smtClean="0"/>
              <a:t>Click to edit Master title style</a:t>
            </a:r>
            <a:endParaRPr lang="en-US" dirty="0"/>
          </a:p>
        </p:txBody>
      </p:sp>
      <p:sp>
        <p:nvSpPr>
          <p:cNvPr id="1048799"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048800" name="Content Placeholder 3"/>
          <p:cNvSpPr>
            <a:spLocks noGrp="1"/>
          </p:cNvSpPr>
          <p:nvPr>
            <p:ph sz="half" idx="2"/>
          </p:nvPr>
        </p:nvSpPr>
        <p:spPr>
          <a:xfrm>
            <a:off x="629842" y="2505075"/>
            <a:ext cx="3868340" cy="368458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801"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048802" name="Content Placeholder 5"/>
          <p:cNvSpPr>
            <a:spLocks noGrp="1"/>
          </p:cNvSpPr>
          <p:nvPr>
            <p:ph sz="quarter" idx="4"/>
          </p:nvPr>
        </p:nvSpPr>
        <p:spPr>
          <a:xfrm>
            <a:off x="4629150" y="2505075"/>
            <a:ext cx="3887391" cy="368458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803" name="Date Placeholder 6"/>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804" name="Footer Placeholder 7"/>
          <p:cNvSpPr>
            <a:spLocks noGrp="1"/>
          </p:cNvSpPr>
          <p:nvPr>
            <p:ph type="ftr" sz="quarter" idx="11"/>
          </p:nvPr>
        </p:nvSpPr>
        <p:spPr/>
        <p:txBody>
          <a:bodyPr/>
          <a:lstStyle/>
          <a:p>
            <a:endParaRPr lang="zh-CN" altLang="en-US"/>
          </a:p>
        </p:txBody>
      </p:sp>
      <p:sp>
        <p:nvSpPr>
          <p:cNvPr id="1048805" name="Slide Number Placeholder 8"/>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811" name="Title 1"/>
          <p:cNvSpPr>
            <a:spLocks noGrp="1"/>
          </p:cNvSpPr>
          <p:nvPr>
            <p:ph type="title"/>
          </p:nvPr>
        </p:nvSpPr>
        <p:spPr/>
        <p:txBody>
          <a:bodyPr/>
          <a:lstStyle/>
          <a:p>
            <a:r>
              <a:rPr lang="en-US" altLang="zh-CN" smtClean="0"/>
              <a:t>Click to edit Master title style</a:t>
            </a:r>
            <a:endParaRPr lang="en-US" dirty="0"/>
          </a:p>
        </p:txBody>
      </p:sp>
      <p:sp>
        <p:nvSpPr>
          <p:cNvPr id="1048812" name="Date Placeholder 2"/>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813" name="Footer Placeholder 3"/>
          <p:cNvSpPr>
            <a:spLocks noGrp="1"/>
          </p:cNvSpPr>
          <p:nvPr>
            <p:ph type="ftr" sz="quarter" idx="11"/>
          </p:nvPr>
        </p:nvSpPr>
        <p:spPr/>
        <p:txBody>
          <a:bodyPr/>
          <a:lstStyle/>
          <a:p>
            <a:endParaRPr lang="zh-CN" altLang="en-US"/>
          </a:p>
        </p:txBody>
      </p:sp>
      <p:sp>
        <p:nvSpPr>
          <p:cNvPr id="1048814" name="Slide Number Placeholder 4"/>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820" name="Date Placeholder 1"/>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821" name="Footer Placeholder 2"/>
          <p:cNvSpPr>
            <a:spLocks noGrp="1"/>
          </p:cNvSpPr>
          <p:nvPr>
            <p:ph type="ftr" sz="quarter" idx="11"/>
          </p:nvPr>
        </p:nvSpPr>
        <p:spPr/>
        <p:txBody>
          <a:bodyPr/>
          <a:lstStyle/>
          <a:p>
            <a:endParaRPr lang="zh-CN" altLang="en-US"/>
          </a:p>
        </p:txBody>
      </p:sp>
      <p:sp>
        <p:nvSpPr>
          <p:cNvPr id="1048822" name="Slide Number Placeholder 3"/>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839" name="Title 1"/>
          <p:cNvSpPr>
            <a:spLocks noGrp="1"/>
          </p:cNvSpPr>
          <p:nvPr>
            <p:ph type="title"/>
          </p:nvPr>
        </p:nvSpPr>
        <p:spPr>
          <a:xfrm>
            <a:off x="629841" y="457200"/>
            <a:ext cx="2949178" cy="1600200"/>
          </a:xfrm>
        </p:spPr>
        <p:txBody>
          <a:bodyPr anchor="b"/>
          <a:lstStyle>
            <a:lvl1pPr>
              <a:defRPr sz="3200"/>
            </a:lvl1pPr>
          </a:lstStyle>
          <a:p>
            <a:r>
              <a:rPr lang="en-US" altLang="zh-CN" smtClean="0"/>
              <a:t>Click to edit Master title style</a:t>
            </a:r>
            <a:endParaRPr lang="en-US" dirty="0"/>
          </a:p>
        </p:txBody>
      </p:sp>
      <p:sp>
        <p:nvSpPr>
          <p:cNvPr id="1048840"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841"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1048842" name="Date Placeholder 4"/>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843" name="Footer Placeholder 5"/>
          <p:cNvSpPr>
            <a:spLocks noGrp="1"/>
          </p:cNvSpPr>
          <p:nvPr>
            <p:ph type="ftr" sz="quarter" idx="11"/>
          </p:nvPr>
        </p:nvSpPr>
        <p:spPr/>
        <p:txBody>
          <a:bodyPr/>
          <a:lstStyle/>
          <a:p>
            <a:endParaRPr lang="zh-CN" altLang="en-US"/>
          </a:p>
        </p:txBody>
      </p:sp>
      <p:sp>
        <p:nvSpPr>
          <p:cNvPr id="1048844" name="Slide Number Placeholder 6"/>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823" name="Title 1"/>
          <p:cNvSpPr>
            <a:spLocks noGrp="1"/>
          </p:cNvSpPr>
          <p:nvPr>
            <p:ph type="title"/>
          </p:nvPr>
        </p:nvSpPr>
        <p:spPr>
          <a:xfrm>
            <a:off x="629841" y="457200"/>
            <a:ext cx="2949178" cy="1600200"/>
          </a:xfrm>
        </p:spPr>
        <p:txBody>
          <a:bodyPr anchor="b"/>
          <a:lstStyle>
            <a:lvl1pPr>
              <a:defRPr sz="3200"/>
            </a:lvl1pPr>
          </a:lstStyle>
          <a:p>
            <a:r>
              <a:rPr lang="en-US" altLang="zh-CN" smtClean="0"/>
              <a:t>Click to edit Master title style</a:t>
            </a:r>
            <a:endParaRPr lang="en-US" dirty="0"/>
          </a:p>
        </p:txBody>
      </p:sp>
      <p:sp>
        <p:nvSpPr>
          <p:cNvPr id="1048824"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smtClean="0"/>
              <a:t>Click icon to add picture</a:t>
            </a:r>
            <a:endParaRPr lang="en-US" dirty="0"/>
          </a:p>
        </p:txBody>
      </p:sp>
      <p:sp>
        <p:nvSpPr>
          <p:cNvPr id="1048825"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1048826" name="Date Placeholder 4"/>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827" name="Footer Placeholder 5"/>
          <p:cNvSpPr>
            <a:spLocks noGrp="1"/>
          </p:cNvSpPr>
          <p:nvPr>
            <p:ph type="ftr" sz="quarter" idx="11"/>
          </p:nvPr>
        </p:nvSpPr>
        <p:spPr/>
        <p:txBody>
          <a:bodyPr/>
          <a:lstStyle/>
          <a:p>
            <a:endParaRPr lang="zh-CN" altLang="en-US"/>
          </a:p>
        </p:txBody>
      </p:sp>
      <p:sp>
        <p:nvSpPr>
          <p:cNvPr id="1048828" name="Slide Number Placeholder 6"/>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ltLang="zh-CN" smtClean="0"/>
              <a:t>Click to edit Master title style</a:t>
            </a:r>
            <a:endParaRPr lang="en-US" dirty="0"/>
          </a:p>
        </p:txBody>
      </p:sp>
      <p:sp>
        <p:nvSpPr>
          <p:cNvPr id="1048577"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578"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BC1078-46ED-40F9-8930-935BAD7C2B02}" type="datetimeFigureOut">
              <a:rPr lang="zh-CN" altLang="en-US" smtClean="0"/>
              <a:pPr/>
              <a:t>2021/11/30</a:t>
            </a:fld>
            <a:endParaRPr lang="zh-CN" altLang="en-US"/>
          </a:p>
        </p:txBody>
      </p:sp>
      <p:sp>
        <p:nvSpPr>
          <p:cNvPr id="1048579"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1048580"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B52ADC-5BFA-4FBD-BEE2-16096B7F4166}"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1048586" name="Title 1"/>
          <p:cNvSpPr>
            <a:spLocks noGrp="1"/>
          </p:cNvSpPr>
          <p:nvPr>
            <p:ph type="ctrTitle"/>
          </p:nvPr>
        </p:nvSpPr>
        <p:spPr>
          <a:xfrm rot="14049">
            <a:off x="142677" y="3186205"/>
            <a:ext cx="7707872" cy="2643161"/>
          </a:xfrm>
        </p:spPr>
        <p:txBody>
          <a:bodyPr>
            <a:noAutofit/>
          </a:bodyPr>
          <a:lstStyle/>
          <a:p>
            <a:r>
              <a:rPr lang="en-US" altLang="zh-CN" sz="4300" b="1" dirty="0">
                <a:solidFill>
                  <a:srgbClr val="C00000"/>
                </a:solidFill>
              </a:rPr>
              <a:t>Name - </a:t>
            </a:r>
            <a:r>
              <a:rPr lang="en-US" altLang="zh-CN" sz="4300" b="1" dirty="0" err="1">
                <a:solidFill>
                  <a:srgbClr val="C00000"/>
                </a:solidFill>
              </a:rPr>
              <a:t>Sangeeta</a:t>
            </a:r>
            <a:r>
              <a:rPr lang="en-US" altLang="zh-CN" sz="4300" b="1" dirty="0">
                <a:solidFill>
                  <a:srgbClr val="C00000"/>
                </a:solidFill>
              </a:rPr>
              <a:t/>
            </a:r>
            <a:br>
              <a:rPr lang="en-US" altLang="zh-CN" sz="4300" b="1" dirty="0">
                <a:solidFill>
                  <a:srgbClr val="C00000"/>
                </a:solidFill>
              </a:rPr>
            </a:br>
            <a:r>
              <a:rPr lang="en-US" altLang="zh-CN" sz="4300" b="1" dirty="0">
                <a:solidFill>
                  <a:srgbClr val="C00000"/>
                </a:solidFill>
              </a:rPr>
              <a:t/>
            </a:r>
            <a:br>
              <a:rPr lang="en-US" altLang="zh-CN" sz="4300" b="1" dirty="0">
                <a:solidFill>
                  <a:srgbClr val="C00000"/>
                </a:solidFill>
              </a:rPr>
            </a:br>
            <a:r>
              <a:rPr lang="en-US" altLang="zh-CN" sz="4300" b="1" dirty="0">
                <a:solidFill>
                  <a:srgbClr val="C00000"/>
                </a:solidFill>
              </a:rPr>
              <a:t>Class - BSC (||) math</a:t>
            </a:r>
            <a:br>
              <a:rPr lang="en-US" altLang="zh-CN" sz="4300" b="1" dirty="0">
                <a:solidFill>
                  <a:srgbClr val="C00000"/>
                </a:solidFill>
              </a:rPr>
            </a:br>
            <a:r>
              <a:rPr lang="en-US" altLang="zh-CN" sz="4300" b="1" dirty="0">
                <a:solidFill>
                  <a:srgbClr val="C00000"/>
                </a:solidFill>
              </a:rPr>
              <a:t/>
            </a:r>
            <a:br>
              <a:rPr lang="en-US" altLang="zh-CN" sz="4300" b="1" dirty="0">
                <a:solidFill>
                  <a:srgbClr val="C00000"/>
                </a:solidFill>
              </a:rPr>
            </a:br>
            <a:r>
              <a:rPr lang="en-US" altLang="zh-CN" sz="4300" b="1" dirty="0">
                <a:solidFill>
                  <a:srgbClr val="C00000"/>
                </a:solidFill>
              </a:rPr>
              <a:t>Sub </a:t>
            </a:r>
            <a:r>
              <a:rPr lang="en-US" altLang="zh-CN" sz="4300" b="1" dirty="0" smtClean="0">
                <a:solidFill>
                  <a:srgbClr val="C00000"/>
                </a:solidFill>
              </a:rPr>
              <a:t>–Laser</a:t>
            </a:r>
            <a:br>
              <a:rPr lang="en-US" altLang="zh-CN" sz="4300" b="1" dirty="0" smtClean="0">
                <a:solidFill>
                  <a:srgbClr val="C00000"/>
                </a:solidFill>
              </a:rPr>
            </a:br>
            <a:r>
              <a:rPr lang="en-US" altLang="zh-CN" sz="4300" b="1" dirty="0" smtClean="0">
                <a:solidFill>
                  <a:srgbClr val="C00000"/>
                </a:solidFill>
              </a:rPr>
              <a:t>Date 22.05.2021</a:t>
            </a:r>
            <a:r>
              <a:rPr lang="en-US" altLang="zh-CN" sz="4300" b="1" dirty="0">
                <a:solidFill>
                  <a:srgbClr val="C00000"/>
                </a:solidFill>
              </a:rPr>
              <a:t/>
            </a:r>
            <a:br>
              <a:rPr lang="en-US" altLang="zh-CN" sz="4300" b="1" dirty="0">
                <a:solidFill>
                  <a:srgbClr val="C00000"/>
                </a:solidFill>
              </a:rPr>
            </a:br>
            <a:r>
              <a:rPr lang="en-US" altLang="zh-CN" sz="4300" b="1" dirty="0">
                <a:solidFill>
                  <a:srgbClr val="C00000"/>
                </a:solidFill>
              </a:rPr>
              <a:t/>
            </a:r>
            <a:br>
              <a:rPr lang="en-US" altLang="zh-CN" sz="4300" b="1" dirty="0">
                <a:solidFill>
                  <a:srgbClr val="C00000"/>
                </a:solidFill>
              </a:rPr>
            </a:br>
            <a:r>
              <a:rPr lang="en-US" altLang="zh-CN" sz="4300" b="1" dirty="0">
                <a:solidFill>
                  <a:srgbClr val="C00000"/>
                </a:solidFill>
              </a:rPr>
              <a:t>Govt. Collage Gurur</a:t>
            </a:r>
            <a:br>
              <a:rPr lang="en-US" altLang="zh-CN" sz="4300" b="1" dirty="0">
                <a:solidFill>
                  <a:srgbClr val="C00000"/>
                </a:solidFill>
              </a:rPr>
            </a:br>
            <a:endParaRPr lang="en-US" altLang="zh-CN" sz="4300" b="1" dirty="0">
              <a:solidFill>
                <a:srgbClr val="C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1048668" name="TextBox 1048667"/>
          <p:cNvSpPr txBox="1"/>
          <p:nvPr/>
        </p:nvSpPr>
        <p:spPr>
          <a:xfrm>
            <a:off x="457140" y="327799"/>
            <a:ext cx="4572000" cy="510540"/>
          </a:xfrm>
          <a:prstGeom prst="rect">
            <a:avLst/>
          </a:prstGeom>
        </p:spPr>
        <p:txBody>
          <a:bodyPr wrap="square" rtlCol="0">
            <a:spAutoFit/>
          </a:bodyPr>
          <a:lstStyle/>
          <a:p>
            <a:r>
              <a:rPr lang="en-US" sz="2800">
                <a:solidFill>
                  <a:srgbClr val="000000"/>
                </a:solidFill>
              </a:rPr>
              <a:t> उद्दीप्त उत्सर्जन की दर</a:t>
            </a:r>
          </a:p>
        </p:txBody>
      </p:sp>
      <p:cxnSp>
        <p:nvCxnSpPr>
          <p:cNvPr id="3145757" name="Straight Connector 3145756"/>
          <p:cNvCxnSpPr>
            <a:cxnSpLocks/>
          </p:cNvCxnSpPr>
          <p:nvPr/>
        </p:nvCxnSpPr>
        <p:spPr>
          <a:xfrm flipV="1">
            <a:off x="457140" y="834870"/>
            <a:ext cx="3340373" cy="3469"/>
          </a:xfrm>
          <a:prstGeom prst="line">
            <a:avLst/>
          </a:prstGeom>
          <a:solidFill>
            <a:srgbClr val="FFFFFF"/>
          </a:solidFill>
          <a:ln w="25400">
            <a:solidFill>
              <a:srgbClr val="666666"/>
            </a:solidFill>
          </a:ln>
        </p:spPr>
      </p:cxnSp>
      <p:sp>
        <p:nvSpPr>
          <p:cNvPr id="1048669" name="TextBox 1048668"/>
          <p:cNvSpPr txBox="1"/>
          <p:nvPr/>
        </p:nvSpPr>
        <p:spPr>
          <a:xfrm>
            <a:off x="457140" y="838338"/>
            <a:ext cx="4000000" cy="929639"/>
          </a:xfrm>
          <a:prstGeom prst="rect">
            <a:avLst/>
          </a:prstGeom>
        </p:spPr>
        <p:txBody>
          <a:bodyPr wrap="square" rtlCol="0">
            <a:spAutoFit/>
          </a:bodyPr>
          <a:lstStyle/>
          <a:p>
            <a:r>
              <a:rPr lang="en-US" sz="2800">
                <a:solidFill>
                  <a:srgbClr val="000000"/>
                </a:solidFill>
              </a:rPr>
              <a:t> अवशोषण की दर</a:t>
            </a:r>
          </a:p>
          <a:p>
            <a:endParaRPr lang="en-US" sz="2800">
              <a:solidFill>
                <a:srgbClr val="000000"/>
              </a:solidFill>
            </a:endParaRPr>
          </a:p>
        </p:txBody>
      </p:sp>
      <p:sp>
        <p:nvSpPr>
          <p:cNvPr id="1048670" name="TextBox 1048669"/>
          <p:cNvSpPr txBox="1"/>
          <p:nvPr/>
        </p:nvSpPr>
        <p:spPr>
          <a:xfrm>
            <a:off x="3998684" y="481469"/>
            <a:ext cx="4000000" cy="713740"/>
          </a:xfrm>
          <a:prstGeom prst="rect">
            <a:avLst/>
          </a:prstGeom>
        </p:spPr>
        <p:txBody>
          <a:bodyPr wrap="square" rtlCol="0">
            <a:spAutoFit/>
          </a:bodyPr>
          <a:lstStyle/>
          <a:p>
            <a:r>
              <a:rPr lang="en-US" sz="4300" b="0">
                <a:solidFill>
                  <a:srgbClr val="000000"/>
                </a:solidFill>
              </a:rPr>
              <a:t>=</a:t>
            </a:r>
          </a:p>
        </p:txBody>
      </p:sp>
      <p:sp>
        <p:nvSpPr>
          <p:cNvPr id="1048671" name="TextBox 1048670"/>
          <p:cNvSpPr txBox="1"/>
          <p:nvPr/>
        </p:nvSpPr>
        <p:spPr>
          <a:xfrm>
            <a:off x="4572000" y="327798"/>
            <a:ext cx="4000000" cy="510540"/>
          </a:xfrm>
          <a:prstGeom prst="rect">
            <a:avLst/>
          </a:prstGeom>
        </p:spPr>
        <p:txBody>
          <a:bodyPr wrap="square" rtlCol="0">
            <a:spAutoFit/>
          </a:bodyPr>
          <a:lstStyle/>
          <a:p>
            <a:r>
              <a:rPr lang="en-US" sz="2900">
                <a:solidFill>
                  <a:srgbClr val="000000"/>
                </a:solidFill>
              </a:rPr>
              <a:t>B₁₂ N₂ u₁₂</a:t>
            </a:r>
          </a:p>
        </p:txBody>
      </p:sp>
      <p:sp>
        <p:nvSpPr>
          <p:cNvPr id="1048672" name="TextBox 1048671"/>
          <p:cNvSpPr txBox="1"/>
          <p:nvPr/>
        </p:nvSpPr>
        <p:spPr>
          <a:xfrm>
            <a:off x="4858000" y="977078"/>
            <a:ext cx="4572000" cy="510540"/>
          </a:xfrm>
          <a:prstGeom prst="rect">
            <a:avLst/>
          </a:prstGeom>
        </p:spPr>
        <p:txBody>
          <a:bodyPr wrap="square" rtlCol="0">
            <a:spAutoFit/>
          </a:bodyPr>
          <a:lstStyle/>
          <a:p>
            <a:r>
              <a:rPr lang="en-US" sz="2800">
                <a:solidFill>
                  <a:srgbClr val="000000"/>
                </a:solidFill>
              </a:rPr>
              <a:t>B₁₂ N₁ u₁₂</a:t>
            </a:r>
          </a:p>
        </p:txBody>
      </p:sp>
      <p:cxnSp>
        <p:nvCxnSpPr>
          <p:cNvPr id="3145758" name="Straight Connector 3145757"/>
          <p:cNvCxnSpPr>
            <a:cxnSpLocks/>
          </p:cNvCxnSpPr>
          <p:nvPr/>
        </p:nvCxnSpPr>
        <p:spPr>
          <a:xfrm>
            <a:off x="4716555" y="951680"/>
            <a:ext cx="1687585" cy="70253"/>
          </a:xfrm>
          <a:prstGeom prst="line">
            <a:avLst/>
          </a:prstGeom>
          <a:solidFill>
            <a:srgbClr val="FFFFFF"/>
          </a:solidFill>
          <a:ln w="25400">
            <a:solidFill>
              <a:srgbClr val="666666"/>
            </a:solidFill>
          </a:ln>
        </p:spPr>
      </p:cxnSp>
      <p:sp>
        <p:nvSpPr>
          <p:cNvPr id="1048673" name="TextBox 1048672"/>
          <p:cNvSpPr txBox="1"/>
          <p:nvPr/>
        </p:nvSpPr>
        <p:spPr>
          <a:xfrm>
            <a:off x="7144000" y="696409"/>
            <a:ext cx="4000000" cy="510540"/>
          </a:xfrm>
          <a:prstGeom prst="rect">
            <a:avLst/>
          </a:prstGeom>
        </p:spPr>
        <p:txBody>
          <a:bodyPr wrap="square" rtlCol="0">
            <a:spAutoFit/>
          </a:bodyPr>
          <a:lstStyle/>
          <a:p>
            <a:r>
              <a:rPr lang="en-US" sz="2800">
                <a:solidFill>
                  <a:srgbClr val="000000"/>
                </a:solidFill>
              </a:rPr>
              <a:t>__</a:t>
            </a:r>
          </a:p>
        </p:txBody>
      </p:sp>
      <p:sp>
        <p:nvSpPr>
          <p:cNvPr id="1048674" name="TextBox 1048673"/>
          <p:cNvSpPr txBox="1"/>
          <p:nvPr/>
        </p:nvSpPr>
        <p:spPr>
          <a:xfrm>
            <a:off x="8199856" y="671009"/>
            <a:ext cx="4000000" cy="561339"/>
          </a:xfrm>
          <a:prstGeom prst="rect">
            <a:avLst/>
          </a:prstGeom>
        </p:spPr>
        <p:txBody>
          <a:bodyPr wrap="square" rtlCol="0">
            <a:spAutoFit/>
          </a:bodyPr>
          <a:lstStyle/>
          <a:p>
            <a:r>
              <a:rPr lang="en-US" sz="3200" b="0">
                <a:solidFill>
                  <a:srgbClr val="000000"/>
                </a:solidFill>
              </a:rPr>
              <a:t>(3)</a:t>
            </a:r>
          </a:p>
        </p:txBody>
      </p:sp>
      <p:sp>
        <p:nvSpPr>
          <p:cNvPr id="1048675" name="TextBox 1048674"/>
          <p:cNvSpPr txBox="1"/>
          <p:nvPr/>
        </p:nvSpPr>
        <p:spPr>
          <a:xfrm>
            <a:off x="6328498" y="544009"/>
            <a:ext cx="4000000" cy="688339"/>
          </a:xfrm>
          <a:prstGeom prst="rect">
            <a:avLst/>
          </a:prstGeom>
        </p:spPr>
        <p:txBody>
          <a:bodyPr wrap="square" rtlCol="0">
            <a:spAutoFit/>
          </a:bodyPr>
          <a:lstStyle/>
          <a:p>
            <a:r>
              <a:rPr lang="en-US" sz="4000">
                <a:solidFill>
                  <a:srgbClr val="000000"/>
                </a:solidFill>
              </a:rPr>
              <a:t>=</a:t>
            </a:r>
          </a:p>
        </p:txBody>
      </p:sp>
      <p:cxnSp>
        <p:nvCxnSpPr>
          <p:cNvPr id="3145759" name="Straight Connector 3145758"/>
          <p:cNvCxnSpPr>
            <a:cxnSpLocks/>
          </p:cNvCxnSpPr>
          <p:nvPr/>
        </p:nvCxnSpPr>
        <p:spPr>
          <a:xfrm>
            <a:off x="6853795" y="1017860"/>
            <a:ext cx="1346061" cy="9565"/>
          </a:xfrm>
          <a:prstGeom prst="line">
            <a:avLst/>
          </a:prstGeom>
          <a:solidFill>
            <a:srgbClr val="FFFFFF"/>
          </a:solidFill>
          <a:ln w="25400">
            <a:solidFill>
              <a:srgbClr val="666666"/>
            </a:solidFill>
          </a:ln>
        </p:spPr>
      </p:cxnSp>
      <p:sp>
        <p:nvSpPr>
          <p:cNvPr id="1048676" name="TextBox 1048675"/>
          <p:cNvSpPr txBox="1"/>
          <p:nvPr/>
        </p:nvSpPr>
        <p:spPr>
          <a:xfrm>
            <a:off x="7144000" y="1047886"/>
            <a:ext cx="3881116" cy="510540"/>
          </a:xfrm>
          <a:prstGeom prst="rect">
            <a:avLst/>
          </a:prstGeom>
        </p:spPr>
        <p:txBody>
          <a:bodyPr wrap="square" rtlCol="0">
            <a:spAutoFit/>
          </a:bodyPr>
          <a:lstStyle/>
          <a:p>
            <a:r>
              <a:rPr lang="en-US" sz="2800">
                <a:solidFill>
                  <a:srgbClr val="000000"/>
                </a:solidFill>
              </a:rPr>
              <a:t>N₁</a:t>
            </a:r>
          </a:p>
        </p:txBody>
      </p:sp>
      <p:sp>
        <p:nvSpPr>
          <p:cNvPr id="1048677" name="TextBox 1048676"/>
          <p:cNvSpPr txBox="1"/>
          <p:nvPr/>
        </p:nvSpPr>
        <p:spPr>
          <a:xfrm>
            <a:off x="6998896" y="524803"/>
            <a:ext cx="4000000" cy="510540"/>
          </a:xfrm>
          <a:prstGeom prst="rect">
            <a:avLst/>
          </a:prstGeom>
        </p:spPr>
        <p:txBody>
          <a:bodyPr wrap="square" rtlCol="0">
            <a:spAutoFit/>
          </a:bodyPr>
          <a:lstStyle/>
          <a:p>
            <a:r>
              <a:rPr lang="en-US" sz="2800">
                <a:solidFill>
                  <a:srgbClr val="000000"/>
                </a:solidFill>
              </a:rPr>
              <a:t>N₂</a:t>
            </a:r>
          </a:p>
        </p:txBody>
      </p:sp>
      <p:sp>
        <p:nvSpPr>
          <p:cNvPr id="1048678" name="TextBox 1048677"/>
          <p:cNvSpPr txBox="1"/>
          <p:nvPr/>
        </p:nvSpPr>
        <p:spPr>
          <a:xfrm>
            <a:off x="-33666" y="2124843"/>
            <a:ext cx="8981613" cy="1818640"/>
          </a:xfrm>
          <a:prstGeom prst="rect">
            <a:avLst/>
          </a:prstGeom>
        </p:spPr>
        <p:txBody>
          <a:bodyPr wrap="square" rtlCol="0">
            <a:spAutoFit/>
          </a:bodyPr>
          <a:lstStyle/>
          <a:p>
            <a:r>
              <a:rPr lang="en-US" sz="2900">
                <a:solidFill>
                  <a:srgbClr val="000000"/>
                </a:solidFill>
              </a:rPr>
              <a:t>we know that लेसर की क्रिया के लिए उद्दीप्त उत्सर्जन की दर , स्वत: उत्सर्जन की दर तथा अवशोषण की दर से अधिक होना चाहिए।
</a:t>
            </a:r>
          </a:p>
        </p:txBody>
      </p:sp>
      <p:sp>
        <p:nvSpPr>
          <p:cNvPr id="1048679" name="TextBox 1048678"/>
          <p:cNvSpPr txBox="1"/>
          <p:nvPr/>
        </p:nvSpPr>
        <p:spPr>
          <a:xfrm>
            <a:off x="1511512" y="3478663"/>
            <a:ext cx="5540570" cy="561340"/>
          </a:xfrm>
          <a:prstGeom prst="rect">
            <a:avLst/>
          </a:prstGeom>
        </p:spPr>
        <p:txBody>
          <a:bodyPr wrap="square" rtlCol="0">
            <a:spAutoFit/>
          </a:bodyPr>
          <a:lstStyle/>
          <a:p>
            <a:r>
              <a:rPr lang="en-US" sz="3100">
                <a:solidFill>
                  <a:srgbClr val="000000"/>
                </a:solidFill>
              </a:rPr>
              <a:t>इससे निम्न निष्कर्ष निकालते हैं:-</a:t>
            </a:r>
          </a:p>
        </p:txBody>
      </p:sp>
      <p:sp>
        <p:nvSpPr>
          <p:cNvPr id="1048680" name="TextBox 1048679"/>
          <p:cNvSpPr txBox="1"/>
          <p:nvPr/>
        </p:nvSpPr>
        <p:spPr>
          <a:xfrm>
            <a:off x="-49062" y="3156083"/>
            <a:ext cx="8661718" cy="1767840"/>
          </a:xfrm>
          <a:prstGeom prst="rect">
            <a:avLst/>
          </a:prstGeom>
        </p:spPr>
        <p:txBody>
          <a:bodyPr wrap="square" rtlCol="0">
            <a:spAutoFit/>
          </a:bodyPr>
          <a:lstStyle/>
          <a:p>
            <a:r>
              <a:rPr lang="en-US" sz="2800">
                <a:solidFill>
                  <a:srgbClr val="000000"/>
                </a:solidFill>
              </a:rPr>
              <a:t>
(1)   लेसर क्रिया के लिए N₂&gt;&gt;N₁ ।  इसे  समष्टि व्युत्क्रमण कहते हैं।</a:t>
            </a:r>
          </a:p>
        </p:txBody>
      </p:sp>
      <p:sp>
        <p:nvSpPr>
          <p:cNvPr id="1048681" name="TextBox 1048680"/>
          <p:cNvSpPr txBox="1"/>
          <p:nvPr/>
        </p:nvSpPr>
        <p:spPr>
          <a:xfrm>
            <a:off x="127326" y="4923922"/>
            <a:ext cx="8812101" cy="510540"/>
          </a:xfrm>
          <a:prstGeom prst="rect">
            <a:avLst/>
          </a:prstGeom>
        </p:spPr>
        <p:txBody>
          <a:bodyPr wrap="square" rtlCol="0">
            <a:spAutoFit/>
          </a:bodyPr>
          <a:lstStyle/>
          <a:p>
            <a:r>
              <a:rPr lang="en-US" sz="2900">
                <a:solidFill>
                  <a:srgbClr val="000000"/>
                </a:solidFill>
              </a:rPr>
              <a:t>(2) u₁₂ अधिक होना चाहिए। समीकरण 2 से ।</a:t>
            </a:r>
          </a:p>
        </p:txBody>
      </p:sp>
      <p:sp>
        <p:nvSpPr>
          <p:cNvPr id="1048682" name="TextBox 1048681"/>
          <p:cNvSpPr txBox="1"/>
          <p:nvPr/>
        </p:nvSpPr>
        <p:spPr>
          <a:xfrm>
            <a:off x="34424" y="5509258"/>
            <a:ext cx="9090515" cy="1386839"/>
          </a:xfrm>
          <a:prstGeom prst="rect">
            <a:avLst/>
          </a:prstGeom>
        </p:spPr>
        <p:txBody>
          <a:bodyPr wrap="square" rtlCol="0">
            <a:spAutoFit/>
          </a:bodyPr>
          <a:lstStyle/>
          <a:p>
            <a:r>
              <a:rPr lang="en-US" sz="2900">
                <a:solidFill>
                  <a:srgbClr val="000000"/>
                </a:solidFill>
              </a:rPr>
              <a:t>(3) A / B का  मान न्यूनतम होना चाहिए। इसके लिए उत्तेजित ऊर्जा अवस्था ऐसी ली जाती है जिसमें स्वत:  उत्सर्जन ना हो इसे मित स्थाई अवस्था कहते हैं।</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1048683" name="TextBox 1048682"/>
          <p:cNvSpPr txBox="1"/>
          <p:nvPr/>
        </p:nvSpPr>
        <p:spPr>
          <a:xfrm>
            <a:off x="259587" y="650266"/>
            <a:ext cx="8624825" cy="1971041"/>
          </a:xfrm>
          <a:prstGeom prst="rect">
            <a:avLst/>
          </a:prstGeom>
        </p:spPr>
        <p:txBody>
          <a:bodyPr wrap="square" rtlCol="0">
            <a:spAutoFit/>
          </a:bodyPr>
          <a:lstStyle/>
          <a:p>
            <a:r>
              <a:rPr lang="en-US" sz="3100" b="0">
                <a:solidFill>
                  <a:srgbClr val="000000"/>
                </a:solidFill>
              </a:rPr>
              <a:t>  यदि मितस्थाई अवस्था में  ऊर्जा (E₁ - E₀) के संगत फोटान आपतीत किया जाए तो उद्दीप्त उत्सर्जन प्रारंभ हो जाता है तथा श्रृंखला क्रिया के  फलस्वरुप तीव्र प्रकाश पुंज प्राप्त होता है </a:t>
            </a:r>
          </a:p>
        </p:txBody>
      </p:sp>
      <p:sp>
        <p:nvSpPr>
          <p:cNvPr id="1048684" name="TextBox 1048683"/>
          <p:cNvSpPr txBox="1"/>
          <p:nvPr/>
        </p:nvSpPr>
        <p:spPr>
          <a:xfrm>
            <a:off x="92458" y="2677483"/>
            <a:ext cx="9051542" cy="1869440"/>
          </a:xfrm>
          <a:prstGeom prst="rect">
            <a:avLst/>
          </a:prstGeom>
        </p:spPr>
        <p:txBody>
          <a:bodyPr wrap="square" rtlCol="0">
            <a:spAutoFit/>
          </a:bodyPr>
          <a:lstStyle/>
          <a:p>
            <a:r>
              <a:rPr lang="en-US" sz="3000">
                <a:solidFill>
                  <a:srgbClr val="000000"/>
                </a:solidFill>
              </a:rPr>
              <a:t>                इस प्रकार , उत्सर्जित फोटान को उच्च प्रवर्तकोvके बीच अनेक बार आगे पीछे परावर्तित किया जाता है जिससे कि  उद्दीप्त विकिरण स्वत:  विकिरण के अपेक्षा अत्यंत तीव्र हो जाए।</a:t>
            </a:r>
          </a:p>
        </p:txBody>
      </p:sp>
      <p:sp>
        <p:nvSpPr>
          <p:cNvPr id="1048685" name="TextBox 1048684"/>
          <p:cNvSpPr txBox="1"/>
          <p:nvPr/>
        </p:nvSpPr>
        <p:spPr>
          <a:xfrm>
            <a:off x="139191" y="4486937"/>
            <a:ext cx="8745222" cy="2313940"/>
          </a:xfrm>
          <a:prstGeom prst="rect">
            <a:avLst/>
          </a:prstGeom>
        </p:spPr>
        <p:txBody>
          <a:bodyPr wrap="square" rtlCol="0">
            <a:spAutoFit/>
          </a:bodyPr>
          <a:lstStyle/>
          <a:p>
            <a:r>
              <a:rPr lang="en-US" sz="3000">
                <a:solidFill>
                  <a:srgbClr val="000000"/>
                </a:solidFill>
              </a:rPr>
              <a:t>               लेसर में कार्यकारी पदार्थ को आमने - सामने दो समतल सतहो की कैविटी में रखा जाता है। जिसमें से एक सतह  पूर्ण परावर्तक तथा दूसरा आंशिक परावर्तक (90%परावर्तक तथा 10% अपवर्तक) होता है।  जिससे उद्दीप्त उत्सर्जन अधिक कला संबंध हो जाता है।</a:t>
            </a:r>
          </a:p>
        </p:txBody>
      </p:sp>
      <p:sp>
        <p:nvSpPr>
          <p:cNvPr id="1048686" name="TextBox 1048685"/>
          <p:cNvSpPr txBox="1"/>
          <p:nvPr/>
        </p:nvSpPr>
        <p:spPr>
          <a:xfrm>
            <a:off x="4176063" y="2116144"/>
            <a:ext cx="4572000" cy="561340"/>
          </a:xfrm>
          <a:prstGeom prst="rect">
            <a:avLst/>
          </a:prstGeom>
        </p:spPr>
        <p:txBody>
          <a:bodyPr wrap="square" rtlCol="0">
            <a:spAutoFit/>
          </a:bodyPr>
          <a:lstStyle/>
          <a:p>
            <a:r>
              <a:rPr lang="en-US" sz="3100">
                <a:solidFill>
                  <a:srgbClr val="00B0F0"/>
                </a:solidFill>
              </a:rPr>
              <a:t>इसे लेसर क्रिया कहते हैं।</a:t>
            </a:r>
          </a:p>
        </p:txBody>
      </p:sp>
      <p:sp>
        <p:nvSpPr>
          <p:cNvPr id="1048687" name="TextBox 1048686"/>
          <p:cNvSpPr txBox="1"/>
          <p:nvPr/>
        </p:nvSpPr>
        <p:spPr>
          <a:xfrm>
            <a:off x="1528051" y="0"/>
            <a:ext cx="4934013" cy="815339"/>
          </a:xfrm>
          <a:prstGeom prst="rect">
            <a:avLst/>
          </a:prstGeom>
        </p:spPr>
        <p:txBody>
          <a:bodyPr wrap="square" rtlCol="0">
            <a:spAutoFit/>
          </a:bodyPr>
          <a:lstStyle/>
          <a:p>
            <a:r>
              <a:rPr lang="en-US" sz="4900" b="1">
                <a:solidFill>
                  <a:srgbClr val="C00000"/>
                </a:solidFill>
              </a:rPr>
              <a:t>लेसर क्रिया:-</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cxnSp>
        <p:nvCxnSpPr>
          <p:cNvPr id="3145760" name="Straight Connector 3145759"/>
          <p:cNvCxnSpPr>
            <a:cxnSpLocks/>
          </p:cNvCxnSpPr>
          <p:nvPr/>
        </p:nvCxnSpPr>
        <p:spPr>
          <a:xfrm flipV="1">
            <a:off x="2263254" y="1423283"/>
            <a:ext cx="5387166" cy="12336"/>
          </a:xfrm>
          <a:prstGeom prst="line">
            <a:avLst/>
          </a:prstGeom>
          <a:solidFill>
            <a:srgbClr val="FFFFFF"/>
          </a:solidFill>
          <a:ln w="25400">
            <a:solidFill>
              <a:srgbClr val="666666"/>
            </a:solidFill>
          </a:ln>
        </p:spPr>
      </p:cxnSp>
      <p:cxnSp>
        <p:nvCxnSpPr>
          <p:cNvPr id="3145761" name="Straight Connector 3145760"/>
          <p:cNvCxnSpPr>
            <a:cxnSpLocks/>
          </p:cNvCxnSpPr>
          <p:nvPr/>
        </p:nvCxnSpPr>
        <p:spPr>
          <a:xfrm flipV="1">
            <a:off x="2263254" y="3066013"/>
            <a:ext cx="5387166" cy="12336"/>
          </a:xfrm>
          <a:prstGeom prst="line">
            <a:avLst/>
          </a:prstGeom>
          <a:solidFill>
            <a:srgbClr val="FFFFFF"/>
          </a:solidFill>
          <a:ln w="25400">
            <a:solidFill>
              <a:srgbClr val="666666"/>
            </a:solidFill>
          </a:ln>
        </p:spPr>
      </p:cxnSp>
      <p:cxnSp>
        <p:nvCxnSpPr>
          <p:cNvPr id="3145762" name="Straight Connector 3145761"/>
          <p:cNvCxnSpPr>
            <a:cxnSpLocks/>
          </p:cNvCxnSpPr>
          <p:nvPr/>
        </p:nvCxnSpPr>
        <p:spPr>
          <a:xfrm flipV="1">
            <a:off x="2297650" y="1388104"/>
            <a:ext cx="15860" cy="1684315"/>
          </a:xfrm>
          <a:prstGeom prst="line">
            <a:avLst/>
          </a:prstGeom>
          <a:solidFill>
            <a:srgbClr val="FFFFFF"/>
          </a:solidFill>
          <a:ln w="63500">
            <a:solidFill>
              <a:srgbClr val="000000"/>
            </a:solidFill>
          </a:ln>
        </p:spPr>
      </p:cxnSp>
      <p:cxnSp>
        <p:nvCxnSpPr>
          <p:cNvPr id="3145763" name="Straight Connector 3145762"/>
          <p:cNvCxnSpPr>
            <a:cxnSpLocks/>
          </p:cNvCxnSpPr>
          <p:nvPr/>
        </p:nvCxnSpPr>
        <p:spPr>
          <a:xfrm flipV="1">
            <a:off x="7634560" y="1435619"/>
            <a:ext cx="15860" cy="1684315"/>
          </a:xfrm>
          <a:prstGeom prst="line">
            <a:avLst/>
          </a:prstGeom>
          <a:solidFill>
            <a:srgbClr val="FFFFFF"/>
          </a:solidFill>
          <a:ln w="25400">
            <a:solidFill>
              <a:srgbClr val="666666"/>
            </a:solidFill>
          </a:ln>
        </p:spPr>
      </p:cxnSp>
      <p:sp>
        <p:nvSpPr>
          <p:cNvPr id="1048688" name="Oval 1048687"/>
          <p:cNvSpPr/>
          <p:nvPr/>
        </p:nvSpPr>
        <p:spPr>
          <a:xfrm>
            <a:off x="3048000" y="1905000"/>
            <a:ext cx="279988" cy="279988"/>
          </a:xfrm>
          <a:prstGeom prst="ellipse">
            <a:avLst/>
          </a:prstGeom>
          <a:solidFill>
            <a:srgbClr val="E1793C"/>
          </a:solidFill>
        </p:spPr>
        <p:txBody>
          <a:bodyPr anchor="ctr"/>
          <a:lstStyle/>
          <a:p>
            <a:pPr algn="ctr"/>
            <a:endParaRPr lang="en-US"/>
          </a:p>
        </p:txBody>
      </p:sp>
      <p:sp>
        <p:nvSpPr>
          <p:cNvPr id="1048689" name="Oval 1048688"/>
          <p:cNvSpPr/>
          <p:nvPr/>
        </p:nvSpPr>
        <p:spPr>
          <a:xfrm>
            <a:off x="4592462" y="2247017"/>
            <a:ext cx="279988" cy="279988"/>
          </a:xfrm>
          <a:prstGeom prst="ellipse">
            <a:avLst/>
          </a:prstGeom>
          <a:solidFill>
            <a:srgbClr val="E1793C"/>
          </a:solidFill>
        </p:spPr>
        <p:txBody>
          <a:bodyPr anchor="ctr"/>
          <a:lstStyle/>
          <a:p>
            <a:pPr algn="ctr"/>
            <a:endParaRPr lang="en-US"/>
          </a:p>
        </p:txBody>
      </p:sp>
      <p:sp>
        <p:nvSpPr>
          <p:cNvPr id="1048690" name="Oval 1048689"/>
          <p:cNvSpPr/>
          <p:nvPr/>
        </p:nvSpPr>
        <p:spPr>
          <a:xfrm>
            <a:off x="3352800" y="2209800"/>
            <a:ext cx="279988" cy="279988"/>
          </a:xfrm>
          <a:prstGeom prst="ellipse">
            <a:avLst/>
          </a:prstGeom>
          <a:solidFill>
            <a:srgbClr val="E1793C"/>
          </a:solidFill>
        </p:spPr>
        <p:txBody>
          <a:bodyPr anchor="ctr"/>
          <a:lstStyle/>
          <a:p>
            <a:pPr algn="ctr"/>
            <a:endParaRPr lang="en-US"/>
          </a:p>
        </p:txBody>
      </p:sp>
      <p:sp>
        <p:nvSpPr>
          <p:cNvPr id="1048691" name="Oval 1048690"/>
          <p:cNvSpPr/>
          <p:nvPr/>
        </p:nvSpPr>
        <p:spPr>
          <a:xfrm>
            <a:off x="4834040" y="1777411"/>
            <a:ext cx="279988" cy="279988"/>
          </a:xfrm>
          <a:prstGeom prst="ellipse">
            <a:avLst/>
          </a:prstGeom>
          <a:solidFill>
            <a:srgbClr val="E1793C"/>
          </a:solidFill>
        </p:spPr>
        <p:txBody>
          <a:bodyPr anchor="ctr"/>
          <a:lstStyle/>
          <a:p>
            <a:pPr algn="ctr"/>
            <a:endParaRPr lang="en-US"/>
          </a:p>
        </p:txBody>
      </p:sp>
      <p:sp>
        <p:nvSpPr>
          <p:cNvPr id="1048692" name="Oval 1048691"/>
          <p:cNvSpPr/>
          <p:nvPr/>
        </p:nvSpPr>
        <p:spPr>
          <a:xfrm>
            <a:off x="6361976" y="1625012"/>
            <a:ext cx="279988" cy="279988"/>
          </a:xfrm>
          <a:prstGeom prst="ellipse">
            <a:avLst/>
          </a:prstGeom>
          <a:solidFill>
            <a:srgbClr val="E1793C"/>
          </a:solidFill>
        </p:spPr>
        <p:txBody>
          <a:bodyPr anchor="ctr"/>
          <a:lstStyle/>
          <a:p>
            <a:pPr algn="ctr"/>
            <a:endParaRPr lang="en-US"/>
          </a:p>
        </p:txBody>
      </p:sp>
      <p:sp>
        <p:nvSpPr>
          <p:cNvPr id="1048693" name="Oval 1048692"/>
          <p:cNvSpPr/>
          <p:nvPr/>
        </p:nvSpPr>
        <p:spPr>
          <a:xfrm>
            <a:off x="3810000" y="2667000"/>
            <a:ext cx="279988" cy="279988"/>
          </a:xfrm>
          <a:prstGeom prst="ellipse">
            <a:avLst/>
          </a:prstGeom>
          <a:solidFill>
            <a:srgbClr val="E1793C"/>
          </a:solidFill>
        </p:spPr>
        <p:txBody>
          <a:bodyPr anchor="ctr"/>
          <a:lstStyle/>
          <a:p>
            <a:pPr algn="ctr"/>
            <a:endParaRPr lang="en-US"/>
          </a:p>
        </p:txBody>
      </p:sp>
      <p:sp>
        <p:nvSpPr>
          <p:cNvPr id="1048694" name="Oval 1048693"/>
          <p:cNvSpPr/>
          <p:nvPr/>
        </p:nvSpPr>
        <p:spPr>
          <a:xfrm>
            <a:off x="6887276" y="2527005"/>
            <a:ext cx="279988" cy="279988"/>
          </a:xfrm>
          <a:prstGeom prst="ellipse">
            <a:avLst/>
          </a:prstGeom>
          <a:solidFill>
            <a:srgbClr val="E1793C"/>
          </a:solidFill>
        </p:spPr>
        <p:txBody>
          <a:bodyPr anchor="ctr"/>
          <a:lstStyle/>
          <a:p>
            <a:pPr algn="ctr"/>
            <a:endParaRPr lang="en-US"/>
          </a:p>
        </p:txBody>
      </p:sp>
      <p:sp>
        <p:nvSpPr>
          <p:cNvPr id="1048695" name="Oval 1048694"/>
          <p:cNvSpPr/>
          <p:nvPr/>
        </p:nvSpPr>
        <p:spPr>
          <a:xfrm>
            <a:off x="2768011" y="2351680"/>
            <a:ext cx="279988" cy="279988"/>
          </a:xfrm>
          <a:prstGeom prst="ellipse">
            <a:avLst/>
          </a:prstGeom>
          <a:solidFill>
            <a:srgbClr val="E1793C"/>
          </a:solidFill>
        </p:spPr>
        <p:txBody>
          <a:bodyPr anchor="ctr"/>
          <a:lstStyle/>
          <a:p>
            <a:pPr algn="ctr"/>
            <a:endParaRPr lang="en-US"/>
          </a:p>
        </p:txBody>
      </p:sp>
      <p:sp>
        <p:nvSpPr>
          <p:cNvPr id="1048696" name="Oval 1048695"/>
          <p:cNvSpPr/>
          <p:nvPr/>
        </p:nvSpPr>
        <p:spPr>
          <a:xfrm>
            <a:off x="3810000" y="1777411"/>
            <a:ext cx="279988" cy="279988"/>
          </a:xfrm>
          <a:prstGeom prst="ellipse">
            <a:avLst/>
          </a:prstGeom>
          <a:solidFill>
            <a:srgbClr val="E1793C"/>
          </a:solidFill>
        </p:spPr>
        <p:txBody>
          <a:bodyPr anchor="ctr"/>
          <a:lstStyle/>
          <a:p>
            <a:pPr algn="ctr"/>
            <a:endParaRPr lang="en-US"/>
          </a:p>
        </p:txBody>
      </p:sp>
      <p:sp>
        <p:nvSpPr>
          <p:cNvPr id="1048697" name="Oval 1048696"/>
          <p:cNvSpPr/>
          <p:nvPr/>
        </p:nvSpPr>
        <p:spPr>
          <a:xfrm>
            <a:off x="5586478" y="2522689"/>
            <a:ext cx="279988" cy="279988"/>
          </a:xfrm>
          <a:prstGeom prst="ellipse">
            <a:avLst/>
          </a:prstGeom>
          <a:solidFill>
            <a:srgbClr val="E1793C"/>
          </a:solidFill>
        </p:spPr>
        <p:txBody>
          <a:bodyPr anchor="ctr"/>
          <a:lstStyle/>
          <a:p>
            <a:pPr algn="ctr"/>
            <a:endParaRPr lang="en-US"/>
          </a:p>
        </p:txBody>
      </p:sp>
      <p:sp>
        <p:nvSpPr>
          <p:cNvPr id="1048698" name="Oval 1048697"/>
          <p:cNvSpPr/>
          <p:nvPr/>
        </p:nvSpPr>
        <p:spPr>
          <a:xfrm>
            <a:off x="5306490" y="2057399"/>
            <a:ext cx="279988" cy="279988"/>
          </a:xfrm>
          <a:prstGeom prst="ellipse">
            <a:avLst/>
          </a:prstGeom>
          <a:solidFill>
            <a:srgbClr val="E1793C"/>
          </a:solidFill>
        </p:spPr>
        <p:txBody>
          <a:bodyPr anchor="ctr"/>
          <a:lstStyle/>
          <a:p>
            <a:pPr algn="ctr"/>
            <a:endParaRPr lang="en-US"/>
          </a:p>
        </p:txBody>
      </p:sp>
      <p:sp>
        <p:nvSpPr>
          <p:cNvPr id="1048699" name="Oval 1048698"/>
          <p:cNvSpPr/>
          <p:nvPr/>
        </p:nvSpPr>
        <p:spPr>
          <a:xfrm>
            <a:off x="6020517" y="2057400"/>
            <a:ext cx="279988" cy="279988"/>
          </a:xfrm>
          <a:prstGeom prst="ellipse">
            <a:avLst/>
          </a:prstGeom>
          <a:solidFill>
            <a:srgbClr val="E1793C"/>
          </a:solidFill>
        </p:spPr>
        <p:txBody>
          <a:bodyPr anchor="ctr"/>
          <a:lstStyle/>
          <a:p>
            <a:pPr algn="ctr"/>
            <a:endParaRPr lang="en-US"/>
          </a:p>
        </p:txBody>
      </p:sp>
      <p:sp>
        <p:nvSpPr>
          <p:cNvPr id="1048700" name="Oval 1048699"/>
          <p:cNvSpPr/>
          <p:nvPr/>
        </p:nvSpPr>
        <p:spPr>
          <a:xfrm>
            <a:off x="4974034" y="2666999"/>
            <a:ext cx="279988" cy="279988"/>
          </a:xfrm>
          <a:prstGeom prst="ellipse">
            <a:avLst/>
          </a:prstGeom>
          <a:solidFill>
            <a:srgbClr val="E1793C"/>
          </a:solidFill>
        </p:spPr>
        <p:txBody>
          <a:bodyPr anchor="ctr"/>
          <a:lstStyle/>
          <a:p>
            <a:pPr algn="ctr"/>
            <a:endParaRPr lang="en-US"/>
          </a:p>
        </p:txBody>
      </p:sp>
      <p:cxnSp>
        <p:nvCxnSpPr>
          <p:cNvPr id="3145764" name="Straight Arrow Connector 3145763"/>
          <p:cNvCxnSpPr>
            <a:cxnSpLocks/>
          </p:cNvCxnSpPr>
          <p:nvPr/>
        </p:nvCxnSpPr>
        <p:spPr>
          <a:xfrm flipV="1">
            <a:off x="7567972" y="2257344"/>
            <a:ext cx="885066" cy="7957"/>
          </a:xfrm>
          <a:prstGeom prst="straightConnector1">
            <a:avLst/>
          </a:prstGeom>
          <a:solidFill>
            <a:srgbClr val="FFFFFF"/>
          </a:solidFill>
          <a:ln w="25400">
            <a:solidFill>
              <a:srgbClr val="3893E0"/>
            </a:solidFill>
            <a:tailEnd type="triangle" w="lg" len="lg"/>
          </a:ln>
        </p:spPr>
      </p:cxnSp>
      <p:cxnSp>
        <p:nvCxnSpPr>
          <p:cNvPr id="3145765" name="Straight Arrow Connector 3145764"/>
          <p:cNvCxnSpPr>
            <a:cxnSpLocks/>
          </p:cNvCxnSpPr>
          <p:nvPr/>
        </p:nvCxnSpPr>
        <p:spPr>
          <a:xfrm flipH="1" flipV="1">
            <a:off x="1465110" y="2197413"/>
            <a:ext cx="1074669" cy="40128"/>
          </a:xfrm>
          <a:prstGeom prst="straightConnector1">
            <a:avLst/>
          </a:prstGeom>
          <a:solidFill>
            <a:srgbClr val="FFFFFF"/>
          </a:solidFill>
          <a:ln w="25400">
            <a:solidFill>
              <a:srgbClr val="3893E0"/>
            </a:solidFill>
            <a:tailEnd type="triangle" w="lg" len="lg"/>
          </a:ln>
        </p:spPr>
      </p:cxnSp>
      <p:sp>
        <p:nvSpPr>
          <p:cNvPr id="1048701" name="TextBox 1048700"/>
          <p:cNvSpPr txBox="1"/>
          <p:nvPr/>
        </p:nvSpPr>
        <p:spPr>
          <a:xfrm>
            <a:off x="1465110" y="436813"/>
            <a:ext cx="6533767" cy="535940"/>
          </a:xfrm>
          <a:prstGeom prst="rect">
            <a:avLst/>
          </a:prstGeom>
        </p:spPr>
        <p:txBody>
          <a:bodyPr wrap="square" rtlCol="0">
            <a:spAutoFit/>
          </a:bodyPr>
          <a:lstStyle/>
          <a:p>
            <a:r>
              <a:rPr lang="en-US" sz="3000">
                <a:solidFill>
                  <a:srgbClr val="000000"/>
                </a:solidFill>
              </a:rPr>
              <a:t> इसमें परमाणु   मूल ऊर्जा अवस्था में है।  </a:t>
            </a:r>
          </a:p>
        </p:txBody>
      </p:sp>
      <p:sp>
        <p:nvSpPr>
          <p:cNvPr id="1048702" name="TextBox 1048701"/>
          <p:cNvSpPr txBox="1"/>
          <p:nvPr/>
        </p:nvSpPr>
        <p:spPr>
          <a:xfrm>
            <a:off x="89987" y="2184988"/>
            <a:ext cx="4000000" cy="510540"/>
          </a:xfrm>
          <a:prstGeom prst="rect">
            <a:avLst/>
          </a:prstGeom>
        </p:spPr>
        <p:txBody>
          <a:bodyPr wrap="square" rtlCol="0">
            <a:spAutoFit/>
          </a:bodyPr>
          <a:lstStyle/>
          <a:p>
            <a:r>
              <a:rPr lang="en-US" sz="2800">
                <a:solidFill>
                  <a:srgbClr val="000000"/>
                </a:solidFill>
              </a:rPr>
              <a:t>  पूर्ण परावर्तक</a:t>
            </a:r>
          </a:p>
        </p:txBody>
      </p:sp>
      <p:sp>
        <p:nvSpPr>
          <p:cNvPr id="1048703" name="TextBox 1048702"/>
          <p:cNvSpPr txBox="1"/>
          <p:nvPr/>
        </p:nvSpPr>
        <p:spPr>
          <a:xfrm>
            <a:off x="7810001" y="2281507"/>
            <a:ext cx="1946213" cy="828040"/>
          </a:xfrm>
          <a:prstGeom prst="rect">
            <a:avLst/>
          </a:prstGeom>
        </p:spPr>
        <p:txBody>
          <a:bodyPr wrap="square" rtlCol="0">
            <a:spAutoFit/>
          </a:bodyPr>
          <a:lstStyle/>
          <a:p>
            <a:r>
              <a:rPr lang="en-US" sz="2500">
                <a:solidFill>
                  <a:srgbClr val="000000"/>
                </a:solidFill>
              </a:rPr>
              <a:t> आंशिक परावर्तक</a:t>
            </a:r>
          </a:p>
        </p:txBody>
      </p:sp>
      <p:sp>
        <p:nvSpPr>
          <p:cNvPr id="1048704" name="TextBox 1048703"/>
          <p:cNvSpPr txBox="1"/>
          <p:nvPr/>
        </p:nvSpPr>
        <p:spPr>
          <a:xfrm>
            <a:off x="738517" y="436812"/>
            <a:ext cx="3351470" cy="510540"/>
          </a:xfrm>
          <a:prstGeom prst="rect">
            <a:avLst/>
          </a:prstGeom>
        </p:spPr>
        <p:txBody>
          <a:bodyPr wrap="square" rtlCol="0">
            <a:spAutoFit/>
          </a:bodyPr>
          <a:lstStyle/>
          <a:p>
            <a:r>
              <a:rPr lang="en-US" sz="3000" b="1">
                <a:solidFill>
                  <a:srgbClr val="000000"/>
                </a:solidFill>
              </a:rPr>
              <a:t>(a)</a:t>
            </a:r>
          </a:p>
        </p:txBody>
      </p:sp>
      <p:sp>
        <p:nvSpPr>
          <p:cNvPr id="1048705" name="TextBox 1048704"/>
          <p:cNvSpPr txBox="1"/>
          <p:nvPr/>
        </p:nvSpPr>
        <p:spPr>
          <a:xfrm>
            <a:off x="-76812" y="3263969"/>
            <a:ext cx="9220812" cy="1869440"/>
          </a:xfrm>
          <a:prstGeom prst="rect">
            <a:avLst/>
          </a:prstGeom>
        </p:spPr>
        <p:txBody>
          <a:bodyPr wrap="square" rtlCol="0">
            <a:spAutoFit/>
          </a:bodyPr>
          <a:lstStyle/>
          <a:p>
            <a:pPr algn="l"/>
            <a:r>
              <a:rPr lang="en-US" sz="3000">
                <a:solidFill>
                  <a:srgbClr val="000000"/>
                </a:solidFill>
              </a:rPr>
              <a:t>
 (b) इसमें पंपन के लिए फोटान ऊर्जा   आपतीत किए जा रहे हैं जिससे परमाणु उत्तेजित ऊर्जा अवस्था में पहुंचने लगते हैं किंतु जनसंख्या वितरण नहीं हुआ है।</a:t>
            </a:r>
          </a:p>
        </p:txBody>
      </p:sp>
      <p:cxnSp>
        <p:nvCxnSpPr>
          <p:cNvPr id="3145766" name="Straight Connector 3145765"/>
          <p:cNvCxnSpPr>
            <a:cxnSpLocks/>
          </p:cNvCxnSpPr>
          <p:nvPr/>
        </p:nvCxnSpPr>
        <p:spPr>
          <a:xfrm flipV="1">
            <a:off x="2263253" y="6667537"/>
            <a:ext cx="5387166" cy="12336"/>
          </a:xfrm>
          <a:prstGeom prst="line">
            <a:avLst/>
          </a:prstGeom>
          <a:solidFill>
            <a:srgbClr val="FFFFFF"/>
          </a:solidFill>
          <a:ln w="25400">
            <a:solidFill>
              <a:srgbClr val="666666"/>
            </a:solidFill>
          </a:ln>
        </p:spPr>
      </p:cxnSp>
      <p:cxnSp>
        <p:nvCxnSpPr>
          <p:cNvPr id="3145767" name="Straight Connector 3145766"/>
          <p:cNvCxnSpPr>
            <a:cxnSpLocks/>
          </p:cNvCxnSpPr>
          <p:nvPr/>
        </p:nvCxnSpPr>
        <p:spPr>
          <a:xfrm flipV="1">
            <a:off x="2297650" y="5467563"/>
            <a:ext cx="5387166" cy="12336"/>
          </a:xfrm>
          <a:prstGeom prst="line">
            <a:avLst/>
          </a:prstGeom>
          <a:solidFill>
            <a:srgbClr val="FFFFFF"/>
          </a:solidFill>
          <a:ln w="25400">
            <a:solidFill>
              <a:srgbClr val="666666"/>
            </a:solidFill>
          </a:ln>
        </p:spPr>
      </p:cxnSp>
      <p:cxnSp>
        <p:nvCxnSpPr>
          <p:cNvPr id="3145768" name="Straight Connector 3145767"/>
          <p:cNvCxnSpPr>
            <a:cxnSpLocks/>
          </p:cNvCxnSpPr>
          <p:nvPr/>
        </p:nvCxnSpPr>
        <p:spPr>
          <a:xfrm flipH="1">
            <a:off x="7639907" y="5411456"/>
            <a:ext cx="799" cy="1316025"/>
          </a:xfrm>
          <a:prstGeom prst="line">
            <a:avLst/>
          </a:prstGeom>
          <a:solidFill>
            <a:srgbClr val="FFFFFF"/>
          </a:solidFill>
          <a:ln w="25400">
            <a:solidFill>
              <a:srgbClr val="000000"/>
            </a:solidFill>
          </a:ln>
        </p:spPr>
      </p:cxnSp>
      <p:cxnSp>
        <p:nvCxnSpPr>
          <p:cNvPr id="3145769" name="Straight Connector 3145768"/>
          <p:cNvCxnSpPr>
            <a:cxnSpLocks/>
          </p:cNvCxnSpPr>
          <p:nvPr/>
        </p:nvCxnSpPr>
        <p:spPr>
          <a:xfrm flipH="1">
            <a:off x="2262455" y="5479899"/>
            <a:ext cx="799" cy="1316025"/>
          </a:xfrm>
          <a:prstGeom prst="line">
            <a:avLst/>
          </a:prstGeom>
          <a:solidFill>
            <a:srgbClr val="FFFFFF"/>
          </a:solidFill>
          <a:ln w="63500">
            <a:solidFill>
              <a:srgbClr val="000000"/>
            </a:solidFill>
          </a:ln>
        </p:spPr>
      </p:cxnSp>
      <p:sp>
        <p:nvSpPr>
          <p:cNvPr id="1048706" name="Oval 1048705"/>
          <p:cNvSpPr/>
          <p:nvPr/>
        </p:nvSpPr>
        <p:spPr>
          <a:xfrm>
            <a:off x="3327988" y="5891962"/>
            <a:ext cx="281473" cy="281474"/>
          </a:xfrm>
          <a:prstGeom prst="ellipse">
            <a:avLst/>
          </a:prstGeom>
          <a:solidFill>
            <a:srgbClr val="E1793C"/>
          </a:solidFill>
        </p:spPr>
        <p:txBody>
          <a:bodyPr anchor="ctr"/>
          <a:lstStyle/>
          <a:p>
            <a:pPr algn="ctr"/>
            <a:endParaRPr lang="en-US"/>
          </a:p>
        </p:txBody>
      </p:sp>
      <p:sp>
        <p:nvSpPr>
          <p:cNvPr id="1048707" name="Oval 1048706"/>
          <p:cNvSpPr/>
          <p:nvPr/>
        </p:nvSpPr>
        <p:spPr>
          <a:xfrm>
            <a:off x="2692178" y="6185099"/>
            <a:ext cx="281473" cy="281474"/>
          </a:xfrm>
          <a:prstGeom prst="ellipse">
            <a:avLst/>
          </a:prstGeom>
          <a:solidFill>
            <a:srgbClr val="E1793C"/>
          </a:solidFill>
        </p:spPr>
        <p:txBody>
          <a:bodyPr anchor="ctr"/>
          <a:lstStyle/>
          <a:p>
            <a:pPr algn="ctr"/>
            <a:endParaRPr lang="en-US"/>
          </a:p>
        </p:txBody>
      </p:sp>
      <p:sp>
        <p:nvSpPr>
          <p:cNvPr id="1048708" name="Oval 1048707"/>
          <p:cNvSpPr/>
          <p:nvPr/>
        </p:nvSpPr>
        <p:spPr>
          <a:xfrm>
            <a:off x="4991233" y="6325835"/>
            <a:ext cx="281473" cy="281474"/>
          </a:xfrm>
          <a:prstGeom prst="ellipse">
            <a:avLst/>
          </a:prstGeom>
          <a:solidFill>
            <a:srgbClr val="E1793C"/>
          </a:solidFill>
        </p:spPr>
        <p:txBody>
          <a:bodyPr anchor="ctr"/>
          <a:lstStyle/>
          <a:p>
            <a:pPr algn="ctr"/>
            <a:endParaRPr lang="en-US"/>
          </a:p>
        </p:txBody>
      </p:sp>
      <p:sp>
        <p:nvSpPr>
          <p:cNvPr id="1048709" name="Oval 1048708"/>
          <p:cNvSpPr/>
          <p:nvPr/>
        </p:nvSpPr>
        <p:spPr>
          <a:xfrm>
            <a:off x="4431263" y="5743234"/>
            <a:ext cx="281473" cy="281474"/>
          </a:xfrm>
          <a:prstGeom prst="ellipse">
            <a:avLst/>
          </a:prstGeom>
          <a:solidFill>
            <a:srgbClr val="E1793C"/>
          </a:solidFill>
        </p:spPr>
        <p:txBody>
          <a:bodyPr anchor="ctr"/>
          <a:lstStyle/>
          <a:p>
            <a:pPr algn="ctr"/>
            <a:endParaRPr lang="en-US"/>
          </a:p>
        </p:txBody>
      </p:sp>
      <p:sp>
        <p:nvSpPr>
          <p:cNvPr id="1048710" name="Oval 1048709"/>
          <p:cNvSpPr/>
          <p:nvPr/>
        </p:nvSpPr>
        <p:spPr>
          <a:xfrm>
            <a:off x="6159768" y="6325836"/>
            <a:ext cx="281473" cy="281474"/>
          </a:xfrm>
          <a:prstGeom prst="ellipse">
            <a:avLst/>
          </a:prstGeom>
          <a:solidFill>
            <a:srgbClr val="E1793C"/>
          </a:solidFill>
        </p:spPr>
        <p:txBody>
          <a:bodyPr anchor="ctr"/>
          <a:lstStyle/>
          <a:p>
            <a:pPr algn="ctr"/>
            <a:endParaRPr lang="en-US"/>
          </a:p>
        </p:txBody>
      </p:sp>
      <p:sp>
        <p:nvSpPr>
          <p:cNvPr id="1048711" name="Oval 1048710"/>
          <p:cNvSpPr/>
          <p:nvPr/>
        </p:nvSpPr>
        <p:spPr>
          <a:xfrm>
            <a:off x="6745796" y="5751225"/>
            <a:ext cx="281473" cy="281474"/>
          </a:xfrm>
          <a:prstGeom prst="ellipse">
            <a:avLst/>
          </a:prstGeom>
          <a:solidFill>
            <a:srgbClr val="E1793C"/>
          </a:solidFill>
        </p:spPr>
        <p:txBody>
          <a:bodyPr anchor="ctr"/>
          <a:lstStyle/>
          <a:p>
            <a:pPr algn="ctr"/>
            <a:endParaRPr lang="en-US"/>
          </a:p>
        </p:txBody>
      </p:sp>
      <p:sp>
        <p:nvSpPr>
          <p:cNvPr id="1048712" name="Oval 1048711"/>
          <p:cNvSpPr/>
          <p:nvPr/>
        </p:nvSpPr>
        <p:spPr>
          <a:xfrm flipH="1">
            <a:off x="6501970" y="6042088"/>
            <a:ext cx="346923" cy="346922"/>
          </a:xfrm>
          <a:prstGeom prst="ellipse">
            <a:avLst/>
          </a:prstGeom>
          <a:solidFill>
            <a:srgbClr val="0000FF"/>
          </a:solidFill>
          <a:ln w="25400">
            <a:solidFill>
              <a:srgbClr val="000080"/>
            </a:solidFill>
          </a:ln>
        </p:spPr>
        <p:txBody>
          <a:bodyPr anchor="ctr"/>
          <a:lstStyle/>
          <a:p>
            <a:pPr algn="ctr"/>
            <a:endParaRPr lang="en-US"/>
          </a:p>
        </p:txBody>
      </p:sp>
      <p:sp>
        <p:nvSpPr>
          <p:cNvPr id="1048713" name="Oval 1048712"/>
          <p:cNvSpPr/>
          <p:nvPr/>
        </p:nvSpPr>
        <p:spPr>
          <a:xfrm flipH="1">
            <a:off x="5384231" y="5604084"/>
            <a:ext cx="346923" cy="346922"/>
          </a:xfrm>
          <a:prstGeom prst="ellipse">
            <a:avLst/>
          </a:prstGeom>
          <a:solidFill>
            <a:srgbClr val="0000FF"/>
          </a:solidFill>
          <a:ln w="25400">
            <a:solidFill>
              <a:srgbClr val="000080"/>
            </a:solidFill>
          </a:ln>
        </p:spPr>
        <p:txBody>
          <a:bodyPr anchor="ctr"/>
          <a:lstStyle/>
          <a:p>
            <a:pPr algn="ctr"/>
            <a:endParaRPr lang="en-US"/>
          </a:p>
        </p:txBody>
      </p:sp>
      <p:sp>
        <p:nvSpPr>
          <p:cNvPr id="1048714" name="Oval 1048713"/>
          <p:cNvSpPr/>
          <p:nvPr/>
        </p:nvSpPr>
        <p:spPr>
          <a:xfrm flipH="1">
            <a:off x="2874539" y="5751225"/>
            <a:ext cx="346923" cy="346922"/>
          </a:xfrm>
          <a:prstGeom prst="ellipse">
            <a:avLst/>
          </a:prstGeom>
          <a:solidFill>
            <a:srgbClr val="0000FF"/>
          </a:solidFill>
          <a:ln w="25400">
            <a:solidFill>
              <a:srgbClr val="000080"/>
            </a:solidFill>
          </a:ln>
        </p:spPr>
        <p:txBody>
          <a:bodyPr anchor="ctr"/>
          <a:lstStyle/>
          <a:p>
            <a:pPr algn="ctr"/>
            <a:endParaRPr lang="en-US"/>
          </a:p>
        </p:txBody>
      </p:sp>
      <p:sp>
        <p:nvSpPr>
          <p:cNvPr id="1048715" name="Oval 1048714"/>
          <p:cNvSpPr/>
          <p:nvPr/>
        </p:nvSpPr>
        <p:spPr>
          <a:xfrm flipH="1">
            <a:off x="3632787" y="6260386"/>
            <a:ext cx="346923" cy="346922"/>
          </a:xfrm>
          <a:prstGeom prst="ellipse">
            <a:avLst/>
          </a:prstGeom>
          <a:solidFill>
            <a:srgbClr val="0000FF"/>
          </a:solidFill>
          <a:ln w="25400">
            <a:solidFill>
              <a:srgbClr val="000080"/>
            </a:solidFill>
          </a:ln>
        </p:spPr>
        <p:txBody>
          <a:bodyPr anchor="ctr"/>
          <a:lstStyle/>
          <a:p>
            <a:pPr algn="ctr"/>
            <a:endParaRPr lang="en-US"/>
          </a:p>
        </p:txBody>
      </p:sp>
      <p:cxnSp>
        <p:nvCxnSpPr>
          <p:cNvPr id="3145770" name="Straight Arrow Connector 3145769"/>
          <p:cNvCxnSpPr>
            <a:cxnSpLocks/>
          </p:cNvCxnSpPr>
          <p:nvPr/>
        </p:nvCxnSpPr>
        <p:spPr>
          <a:xfrm flipV="1">
            <a:off x="1970481" y="6012929"/>
            <a:ext cx="905874" cy="10517"/>
          </a:xfrm>
          <a:prstGeom prst="straightConnector1">
            <a:avLst/>
          </a:prstGeom>
          <a:solidFill>
            <a:srgbClr val="FFFFFF"/>
          </a:solidFill>
          <a:ln w="25400">
            <a:solidFill>
              <a:srgbClr val="3893E0"/>
            </a:solidFill>
            <a:tailEnd type="triangle" w="lg" len="lg"/>
          </a:ln>
        </p:spPr>
      </p:cxnSp>
      <p:cxnSp>
        <p:nvCxnSpPr>
          <p:cNvPr id="3145771" name="Straight Arrow Connector 3145770"/>
          <p:cNvCxnSpPr>
            <a:cxnSpLocks/>
          </p:cNvCxnSpPr>
          <p:nvPr/>
        </p:nvCxnSpPr>
        <p:spPr>
          <a:xfrm flipH="1">
            <a:off x="7089438" y="5143772"/>
            <a:ext cx="989239" cy="665051"/>
          </a:xfrm>
          <a:prstGeom prst="straightConnector1">
            <a:avLst/>
          </a:prstGeom>
          <a:solidFill>
            <a:srgbClr val="FFFFFF"/>
          </a:solidFill>
          <a:ln w="25400">
            <a:solidFill>
              <a:srgbClr val="3893E0"/>
            </a:solidFill>
            <a:tailEnd type="triangle" w="lg" len="lg"/>
          </a:ln>
        </p:spPr>
      </p:cxnSp>
      <p:cxnSp>
        <p:nvCxnSpPr>
          <p:cNvPr id="3145772" name="Straight Arrow Connector 3145771"/>
          <p:cNvCxnSpPr>
            <a:cxnSpLocks/>
          </p:cNvCxnSpPr>
          <p:nvPr/>
        </p:nvCxnSpPr>
        <p:spPr>
          <a:xfrm flipH="1">
            <a:off x="4726286" y="4854657"/>
            <a:ext cx="345758" cy="959471"/>
          </a:xfrm>
          <a:prstGeom prst="straightConnector1">
            <a:avLst/>
          </a:prstGeom>
          <a:solidFill>
            <a:srgbClr val="FFFFFF"/>
          </a:solidFill>
          <a:ln w="25400">
            <a:solidFill>
              <a:srgbClr val="3893E0"/>
            </a:solidFill>
            <a:tailEnd type="triangle" w="lg" len="lg"/>
          </a:ln>
        </p:spPr>
      </p:cxnSp>
      <p:sp>
        <p:nvSpPr>
          <p:cNvPr id="1048716" name="TextBox 1048715"/>
          <p:cNvSpPr txBox="1"/>
          <p:nvPr/>
        </p:nvSpPr>
        <p:spPr>
          <a:xfrm>
            <a:off x="2572000" y="3219450"/>
            <a:ext cx="4000000" cy="510540"/>
          </a:xfrm>
          <a:prstGeom prst="rect">
            <a:avLst/>
          </a:prstGeom>
        </p:spPr>
        <p:txBody>
          <a:bodyPr wrap="square" rtlCol="0">
            <a:spAutoFit/>
          </a:bodyPr>
          <a:lstStyle/>
          <a:p>
            <a:endParaRPr lang="en-US" sz="2800">
              <a:solidFill>
                <a:srgbClr val="00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1048717" name="TextBox 1048716"/>
          <p:cNvSpPr txBox="1"/>
          <p:nvPr/>
        </p:nvSpPr>
        <p:spPr>
          <a:xfrm rot="17087">
            <a:off x="306264" y="204552"/>
            <a:ext cx="8531471" cy="1386838"/>
          </a:xfrm>
          <a:prstGeom prst="rect">
            <a:avLst/>
          </a:prstGeom>
        </p:spPr>
        <p:txBody>
          <a:bodyPr wrap="square" rtlCol="0">
            <a:spAutoFit/>
          </a:bodyPr>
          <a:lstStyle/>
          <a:p>
            <a:r>
              <a:rPr lang="en-US" sz="2900">
                <a:solidFill>
                  <a:srgbClr val="000000"/>
                </a:solidFill>
              </a:rPr>
              <a:t> (c) पंपन क्रिया हो रही है (किंतु  नहीं दिखाया गया है) जनसंख्या व्युत्क्रमण हो चुका है । यहां स्वत:  उत्सर्जन प्रबल तथा उद्दीप्त उत्सर्जन दुर्बल है।</a:t>
            </a:r>
          </a:p>
        </p:txBody>
      </p:sp>
      <p:cxnSp>
        <p:nvCxnSpPr>
          <p:cNvPr id="3145773" name="Straight Connector 3145772"/>
          <p:cNvCxnSpPr>
            <a:cxnSpLocks/>
          </p:cNvCxnSpPr>
          <p:nvPr/>
        </p:nvCxnSpPr>
        <p:spPr>
          <a:xfrm flipV="1">
            <a:off x="2198416" y="1935766"/>
            <a:ext cx="5387166" cy="12336"/>
          </a:xfrm>
          <a:prstGeom prst="line">
            <a:avLst/>
          </a:prstGeom>
          <a:solidFill>
            <a:srgbClr val="FFFFFF"/>
          </a:solidFill>
          <a:ln w="25400">
            <a:solidFill>
              <a:srgbClr val="666666"/>
            </a:solidFill>
          </a:ln>
        </p:spPr>
      </p:cxnSp>
      <p:cxnSp>
        <p:nvCxnSpPr>
          <p:cNvPr id="3145774" name="Straight Connector 3145773"/>
          <p:cNvCxnSpPr>
            <a:cxnSpLocks/>
          </p:cNvCxnSpPr>
          <p:nvPr/>
        </p:nvCxnSpPr>
        <p:spPr>
          <a:xfrm flipV="1">
            <a:off x="2198416" y="3071348"/>
            <a:ext cx="5387166" cy="12336"/>
          </a:xfrm>
          <a:prstGeom prst="line">
            <a:avLst/>
          </a:prstGeom>
          <a:solidFill>
            <a:srgbClr val="FFFFFF"/>
          </a:solidFill>
          <a:ln w="25400">
            <a:solidFill>
              <a:srgbClr val="666666"/>
            </a:solidFill>
          </a:ln>
        </p:spPr>
      </p:cxnSp>
      <p:cxnSp>
        <p:nvCxnSpPr>
          <p:cNvPr id="3145775" name="Straight Connector 3145774"/>
          <p:cNvCxnSpPr>
            <a:cxnSpLocks/>
          </p:cNvCxnSpPr>
          <p:nvPr/>
        </p:nvCxnSpPr>
        <p:spPr>
          <a:xfrm flipH="1">
            <a:off x="7584782" y="1941934"/>
            <a:ext cx="799" cy="1316025"/>
          </a:xfrm>
          <a:prstGeom prst="line">
            <a:avLst/>
          </a:prstGeom>
          <a:solidFill>
            <a:srgbClr val="FFFFFF"/>
          </a:solidFill>
          <a:ln w="25400">
            <a:solidFill>
              <a:srgbClr val="000000"/>
            </a:solidFill>
          </a:ln>
        </p:spPr>
      </p:cxnSp>
      <p:cxnSp>
        <p:nvCxnSpPr>
          <p:cNvPr id="3145776" name="Straight Connector 3145775"/>
          <p:cNvCxnSpPr>
            <a:cxnSpLocks/>
          </p:cNvCxnSpPr>
          <p:nvPr/>
        </p:nvCxnSpPr>
        <p:spPr>
          <a:xfrm flipH="1">
            <a:off x="2197617" y="1935765"/>
            <a:ext cx="799" cy="1316025"/>
          </a:xfrm>
          <a:prstGeom prst="line">
            <a:avLst/>
          </a:prstGeom>
          <a:solidFill>
            <a:srgbClr val="FFFFFF"/>
          </a:solidFill>
          <a:ln w="63500">
            <a:solidFill>
              <a:srgbClr val="000000"/>
            </a:solidFill>
          </a:ln>
        </p:spPr>
      </p:cxnSp>
      <p:sp>
        <p:nvSpPr>
          <p:cNvPr id="1048718" name="Oval 1048717"/>
          <p:cNvSpPr/>
          <p:nvPr/>
        </p:nvSpPr>
        <p:spPr>
          <a:xfrm flipH="1">
            <a:off x="3179501" y="2182213"/>
            <a:ext cx="319505" cy="319504"/>
          </a:xfrm>
          <a:prstGeom prst="ellipse">
            <a:avLst/>
          </a:prstGeom>
          <a:solidFill>
            <a:srgbClr val="0000FF"/>
          </a:solidFill>
          <a:ln w="25400">
            <a:solidFill>
              <a:srgbClr val="0000FF"/>
            </a:solidFill>
          </a:ln>
        </p:spPr>
        <p:txBody>
          <a:bodyPr anchor="ctr"/>
          <a:lstStyle/>
          <a:p>
            <a:pPr algn="ctr"/>
            <a:endParaRPr lang="en-US"/>
          </a:p>
        </p:txBody>
      </p:sp>
      <p:sp>
        <p:nvSpPr>
          <p:cNvPr id="1048719" name="Oval 1048718"/>
          <p:cNvSpPr/>
          <p:nvPr/>
        </p:nvSpPr>
        <p:spPr>
          <a:xfrm flipH="1">
            <a:off x="4252495" y="2182212"/>
            <a:ext cx="319505" cy="319504"/>
          </a:xfrm>
          <a:prstGeom prst="ellipse">
            <a:avLst/>
          </a:prstGeom>
          <a:solidFill>
            <a:srgbClr val="0000FF"/>
          </a:solidFill>
          <a:ln w="25400">
            <a:solidFill>
              <a:srgbClr val="0000FF"/>
            </a:solidFill>
          </a:ln>
        </p:spPr>
        <p:txBody>
          <a:bodyPr anchor="ctr"/>
          <a:lstStyle/>
          <a:p>
            <a:pPr algn="ctr"/>
            <a:endParaRPr lang="en-US"/>
          </a:p>
        </p:txBody>
      </p:sp>
      <p:sp>
        <p:nvSpPr>
          <p:cNvPr id="1048720" name="Oval 1048719"/>
          <p:cNvSpPr/>
          <p:nvPr/>
        </p:nvSpPr>
        <p:spPr>
          <a:xfrm flipH="1">
            <a:off x="5222787" y="2182213"/>
            <a:ext cx="319505" cy="319504"/>
          </a:xfrm>
          <a:prstGeom prst="ellipse">
            <a:avLst/>
          </a:prstGeom>
          <a:solidFill>
            <a:srgbClr val="0000FF"/>
          </a:solidFill>
          <a:ln w="25400">
            <a:solidFill>
              <a:srgbClr val="0000FF"/>
            </a:solidFill>
          </a:ln>
        </p:spPr>
        <p:txBody>
          <a:bodyPr anchor="ctr"/>
          <a:lstStyle/>
          <a:p>
            <a:pPr algn="ctr"/>
            <a:endParaRPr lang="en-US"/>
          </a:p>
        </p:txBody>
      </p:sp>
      <p:sp>
        <p:nvSpPr>
          <p:cNvPr id="1048721" name="Oval 1048720"/>
          <p:cNvSpPr/>
          <p:nvPr/>
        </p:nvSpPr>
        <p:spPr>
          <a:xfrm flipH="1">
            <a:off x="4412247" y="2799163"/>
            <a:ext cx="319505" cy="319504"/>
          </a:xfrm>
          <a:prstGeom prst="ellipse">
            <a:avLst/>
          </a:prstGeom>
          <a:solidFill>
            <a:srgbClr val="0000FF"/>
          </a:solidFill>
          <a:ln w="25400">
            <a:solidFill>
              <a:srgbClr val="0000FF"/>
            </a:solidFill>
          </a:ln>
        </p:spPr>
        <p:txBody>
          <a:bodyPr anchor="ctr"/>
          <a:lstStyle/>
          <a:p>
            <a:pPr algn="ctr"/>
            <a:endParaRPr lang="en-US"/>
          </a:p>
        </p:txBody>
      </p:sp>
      <p:sp>
        <p:nvSpPr>
          <p:cNvPr id="1048722" name="Oval 1048721"/>
          <p:cNvSpPr/>
          <p:nvPr/>
        </p:nvSpPr>
        <p:spPr>
          <a:xfrm flipH="1">
            <a:off x="2591767" y="2799164"/>
            <a:ext cx="319505" cy="319504"/>
          </a:xfrm>
          <a:prstGeom prst="ellipse">
            <a:avLst/>
          </a:prstGeom>
          <a:solidFill>
            <a:srgbClr val="0000FF"/>
          </a:solidFill>
          <a:ln w="25400">
            <a:solidFill>
              <a:srgbClr val="0000FF"/>
            </a:solidFill>
          </a:ln>
        </p:spPr>
        <p:txBody>
          <a:bodyPr anchor="ctr"/>
          <a:lstStyle/>
          <a:p>
            <a:pPr algn="ctr"/>
            <a:endParaRPr lang="en-US"/>
          </a:p>
        </p:txBody>
      </p:sp>
      <p:sp>
        <p:nvSpPr>
          <p:cNvPr id="1048723" name="Oval 1048722"/>
          <p:cNvSpPr/>
          <p:nvPr/>
        </p:nvSpPr>
        <p:spPr>
          <a:xfrm flipH="1">
            <a:off x="3339254" y="2799163"/>
            <a:ext cx="319505" cy="319504"/>
          </a:xfrm>
          <a:prstGeom prst="ellipse">
            <a:avLst/>
          </a:prstGeom>
          <a:solidFill>
            <a:srgbClr val="0000FF"/>
          </a:solidFill>
          <a:ln w="25400">
            <a:solidFill>
              <a:srgbClr val="0000FF"/>
            </a:solidFill>
          </a:ln>
        </p:spPr>
        <p:txBody>
          <a:bodyPr anchor="ctr"/>
          <a:lstStyle/>
          <a:p>
            <a:pPr algn="ctr"/>
            <a:endParaRPr lang="en-US"/>
          </a:p>
        </p:txBody>
      </p:sp>
      <p:sp>
        <p:nvSpPr>
          <p:cNvPr id="1048724" name="Oval 1048723"/>
          <p:cNvSpPr/>
          <p:nvPr/>
        </p:nvSpPr>
        <p:spPr>
          <a:xfrm>
            <a:off x="6063437" y="2182213"/>
            <a:ext cx="319366" cy="319366"/>
          </a:xfrm>
          <a:prstGeom prst="ellipse">
            <a:avLst/>
          </a:prstGeom>
          <a:solidFill>
            <a:srgbClr val="E1793C"/>
          </a:solidFill>
        </p:spPr>
        <p:txBody>
          <a:bodyPr anchor="ctr"/>
          <a:lstStyle/>
          <a:p>
            <a:pPr algn="ctr"/>
            <a:endParaRPr lang="en-US"/>
          </a:p>
        </p:txBody>
      </p:sp>
      <p:cxnSp>
        <p:nvCxnSpPr>
          <p:cNvPr id="3145777" name="Straight Arrow Connector 3145776"/>
          <p:cNvCxnSpPr>
            <a:cxnSpLocks/>
          </p:cNvCxnSpPr>
          <p:nvPr/>
        </p:nvCxnSpPr>
        <p:spPr>
          <a:xfrm>
            <a:off x="3460947" y="2315828"/>
            <a:ext cx="914350" cy="19384"/>
          </a:xfrm>
          <a:prstGeom prst="straightConnector1">
            <a:avLst/>
          </a:prstGeom>
          <a:solidFill>
            <a:srgbClr val="FFFFFF"/>
          </a:solidFill>
          <a:ln w="25400">
            <a:solidFill>
              <a:srgbClr val="3893E0"/>
            </a:solidFill>
            <a:tailEnd type="triangle" w="lg" len="lg"/>
          </a:ln>
        </p:spPr>
      </p:cxnSp>
      <p:cxnSp>
        <p:nvCxnSpPr>
          <p:cNvPr id="3145778" name="Straight Arrow Connector 3145777"/>
          <p:cNvCxnSpPr>
            <a:cxnSpLocks/>
          </p:cNvCxnSpPr>
          <p:nvPr/>
        </p:nvCxnSpPr>
        <p:spPr>
          <a:xfrm>
            <a:off x="4571998" y="2332272"/>
            <a:ext cx="914350" cy="19384"/>
          </a:xfrm>
          <a:prstGeom prst="straightConnector1">
            <a:avLst/>
          </a:prstGeom>
          <a:solidFill>
            <a:srgbClr val="FFFFFF"/>
          </a:solidFill>
          <a:ln w="25400">
            <a:solidFill>
              <a:srgbClr val="3893E0"/>
            </a:solidFill>
            <a:tailEnd type="triangle" w="lg" len="lg"/>
          </a:ln>
        </p:spPr>
      </p:cxnSp>
      <p:cxnSp>
        <p:nvCxnSpPr>
          <p:cNvPr id="3145779" name="Straight Arrow Connector 3145778"/>
          <p:cNvCxnSpPr>
            <a:cxnSpLocks/>
          </p:cNvCxnSpPr>
          <p:nvPr/>
        </p:nvCxnSpPr>
        <p:spPr>
          <a:xfrm>
            <a:off x="5373656" y="2352179"/>
            <a:ext cx="834290" cy="79524"/>
          </a:xfrm>
          <a:prstGeom prst="straightConnector1">
            <a:avLst/>
          </a:prstGeom>
          <a:solidFill>
            <a:srgbClr val="FFFFFF"/>
          </a:solidFill>
          <a:ln w="25400">
            <a:solidFill>
              <a:srgbClr val="3893E0"/>
            </a:solidFill>
            <a:tailEnd type="triangle" w="lg" len="lg"/>
          </a:ln>
        </p:spPr>
      </p:cxnSp>
      <p:cxnSp>
        <p:nvCxnSpPr>
          <p:cNvPr id="3145780" name="Straight Arrow Connector 3145779"/>
          <p:cNvCxnSpPr>
            <a:cxnSpLocks/>
          </p:cNvCxnSpPr>
          <p:nvPr/>
        </p:nvCxnSpPr>
        <p:spPr>
          <a:xfrm flipH="1">
            <a:off x="3675036" y="2948841"/>
            <a:ext cx="856423" cy="21721"/>
          </a:xfrm>
          <a:prstGeom prst="straightConnector1">
            <a:avLst/>
          </a:prstGeom>
          <a:solidFill>
            <a:srgbClr val="FFFFFF"/>
          </a:solidFill>
          <a:ln w="25400">
            <a:solidFill>
              <a:srgbClr val="3893E0"/>
            </a:solidFill>
            <a:tailEnd type="triangle" w="lg" len="lg"/>
          </a:ln>
        </p:spPr>
      </p:cxnSp>
      <p:cxnSp>
        <p:nvCxnSpPr>
          <p:cNvPr id="3145781" name="Straight Arrow Connector 3145780"/>
          <p:cNvCxnSpPr>
            <a:cxnSpLocks/>
          </p:cNvCxnSpPr>
          <p:nvPr/>
        </p:nvCxnSpPr>
        <p:spPr>
          <a:xfrm flipH="1">
            <a:off x="2593627" y="2909333"/>
            <a:ext cx="872487" cy="37683"/>
          </a:xfrm>
          <a:prstGeom prst="straightConnector1">
            <a:avLst/>
          </a:prstGeom>
          <a:solidFill>
            <a:srgbClr val="FFFFFF"/>
          </a:solidFill>
          <a:ln w="25400">
            <a:solidFill>
              <a:srgbClr val="3893E0"/>
            </a:solidFill>
            <a:tailEnd type="triangle" w="lg" len="lg"/>
          </a:ln>
        </p:spPr>
      </p:cxnSp>
      <p:sp>
        <p:nvSpPr>
          <p:cNvPr id="1048725" name="Oval 1048724"/>
          <p:cNvSpPr/>
          <p:nvPr/>
        </p:nvSpPr>
        <p:spPr>
          <a:xfrm flipV="1">
            <a:off x="6959891" y="2335211"/>
            <a:ext cx="359539" cy="359543"/>
          </a:xfrm>
          <a:prstGeom prst="ellipse">
            <a:avLst/>
          </a:prstGeom>
          <a:solidFill>
            <a:srgbClr val="E1793C"/>
          </a:solidFill>
        </p:spPr>
        <p:txBody>
          <a:bodyPr anchor="ctr"/>
          <a:lstStyle/>
          <a:p>
            <a:pPr algn="ctr"/>
            <a:endParaRPr lang="en-US"/>
          </a:p>
        </p:txBody>
      </p:sp>
      <p:sp>
        <p:nvSpPr>
          <p:cNvPr id="1048726" name="Oval 1048725"/>
          <p:cNvSpPr/>
          <p:nvPr/>
        </p:nvSpPr>
        <p:spPr>
          <a:xfrm flipV="1">
            <a:off x="3495267" y="2396616"/>
            <a:ext cx="359539" cy="359543"/>
          </a:xfrm>
          <a:prstGeom prst="ellipse">
            <a:avLst/>
          </a:prstGeom>
          <a:solidFill>
            <a:srgbClr val="E1793C"/>
          </a:solidFill>
        </p:spPr>
        <p:txBody>
          <a:bodyPr anchor="ctr"/>
          <a:lstStyle/>
          <a:p>
            <a:pPr algn="ctr"/>
            <a:endParaRPr lang="en-US"/>
          </a:p>
        </p:txBody>
      </p:sp>
      <p:sp>
        <p:nvSpPr>
          <p:cNvPr id="1048727" name="Oval 1048726"/>
          <p:cNvSpPr/>
          <p:nvPr/>
        </p:nvSpPr>
        <p:spPr>
          <a:xfrm flipV="1">
            <a:off x="2591767" y="2081186"/>
            <a:ext cx="359539" cy="359543"/>
          </a:xfrm>
          <a:prstGeom prst="ellipse">
            <a:avLst/>
          </a:prstGeom>
          <a:solidFill>
            <a:srgbClr val="E1793C"/>
          </a:solidFill>
        </p:spPr>
        <p:txBody>
          <a:bodyPr anchor="ctr"/>
          <a:lstStyle/>
          <a:p>
            <a:pPr algn="ctr"/>
            <a:endParaRPr lang="en-US"/>
          </a:p>
        </p:txBody>
      </p:sp>
      <p:sp>
        <p:nvSpPr>
          <p:cNvPr id="1048728" name="Oval 1048727"/>
          <p:cNvSpPr/>
          <p:nvPr/>
        </p:nvSpPr>
        <p:spPr>
          <a:xfrm flipV="1">
            <a:off x="5182752" y="2790790"/>
            <a:ext cx="359539" cy="359543"/>
          </a:xfrm>
          <a:prstGeom prst="ellipse">
            <a:avLst/>
          </a:prstGeom>
          <a:solidFill>
            <a:srgbClr val="E1793C"/>
          </a:solidFill>
        </p:spPr>
        <p:txBody>
          <a:bodyPr anchor="ctr"/>
          <a:lstStyle/>
          <a:p>
            <a:pPr algn="ctr"/>
            <a:endParaRPr lang="en-US"/>
          </a:p>
        </p:txBody>
      </p:sp>
      <p:sp>
        <p:nvSpPr>
          <p:cNvPr id="1048729" name="Oval 1048728"/>
          <p:cNvSpPr/>
          <p:nvPr/>
        </p:nvSpPr>
        <p:spPr>
          <a:xfrm flipH="1">
            <a:off x="6232727" y="2714958"/>
            <a:ext cx="362559" cy="362558"/>
          </a:xfrm>
          <a:prstGeom prst="ellipse">
            <a:avLst/>
          </a:prstGeom>
          <a:solidFill>
            <a:srgbClr val="0000FF"/>
          </a:solidFill>
          <a:ln w="25400">
            <a:solidFill>
              <a:srgbClr val="0000FF"/>
            </a:solidFill>
          </a:ln>
        </p:spPr>
        <p:txBody>
          <a:bodyPr anchor="ctr"/>
          <a:lstStyle/>
          <a:p>
            <a:pPr algn="ctr"/>
            <a:endParaRPr lang="en-US"/>
          </a:p>
        </p:txBody>
      </p:sp>
      <p:cxnSp>
        <p:nvCxnSpPr>
          <p:cNvPr id="3145782" name="Straight Connector 3145781"/>
          <p:cNvCxnSpPr>
            <a:cxnSpLocks/>
          </p:cNvCxnSpPr>
          <p:nvPr/>
        </p:nvCxnSpPr>
        <p:spPr>
          <a:xfrm flipV="1">
            <a:off x="1775913" y="6451318"/>
            <a:ext cx="6203019" cy="78195"/>
          </a:xfrm>
          <a:prstGeom prst="line">
            <a:avLst/>
          </a:prstGeom>
          <a:solidFill>
            <a:srgbClr val="FFFFFF"/>
          </a:solidFill>
          <a:ln w="25400">
            <a:solidFill>
              <a:srgbClr val="666666"/>
            </a:solidFill>
          </a:ln>
        </p:spPr>
      </p:cxnSp>
      <p:cxnSp>
        <p:nvCxnSpPr>
          <p:cNvPr id="3145783" name="Straight Connector 3145782"/>
          <p:cNvCxnSpPr>
            <a:cxnSpLocks/>
          </p:cNvCxnSpPr>
          <p:nvPr/>
        </p:nvCxnSpPr>
        <p:spPr>
          <a:xfrm flipV="1">
            <a:off x="1775912" y="5105422"/>
            <a:ext cx="6203019" cy="78195"/>
          </a:xfrm>
          <a:prstGeom prst="line">
            <a:avLst/>
          </a:prstGeom>
          <a:solidFill>
            <a:srgbClr val="FFFFFF"/>
          </a:solidFill>
          <a:ln w="25400">
            <a:solidFill>
              <a:srgbClr val="666666"/>
            </a:solidFill>
          </a:ln>
        </p:spPr>
      </p:cxnSp>
      <p:cxnSp>
        <p:nvCxnSpPr>
          <p:cNvPr id="3145784" name="Straight Connector 3145783"/>
          <p:cNvCxnSpPr>
            <a:cxnSpLocks/>
          </p:cNvCxnSpPr>
          <p:nvPr/>
        </p:nvCxnSpPr>
        <p:spPr>
          <a:xfrm>
            <a:off x="7886461" y="5141165"/>
            <a:ext cx="92471" cy="1388347"/>
          </a:xfrm>
          <a:prstGeom prst="line">
            <a:avLst/>
          </a:prstGeom>
          <a:solidFill>
            <a:srgbClr val="FFFFFF"/>
          </a:solidFill>
          <a:ln w="25400">
            <a:solidFill>
              <a:srgbClr val="000000"/>
            </a:solidFill>
          </a:ln>
        </p:spPr>
      </p:cxnSp>
      <p:cxnSp>
        <p:nvCxnSpPr>
          <p:cNvPr id="3145785" name="Straight Connector 3145784"/>
          <p:cNvCxnSpPr>
            <a:cxnSpLocks/>
          </p:cNvCxnSpPr>
          <p:nvPr/>
        </p:nvCxnSpPr>
        <p:spPr>
          <a:xfrm flipH="1">
            <a:off x="1775810" y="5173994"/>
            <a:ext cx="103" cy="1355519"/>
          </a:xfrm>
          <a:prstGeom prst="line">
            <a:avLst/>
          </a:prstGeom>
          <a:solidFill>
            <a:srgbClr val="FFFFFF"/>
          </a:solidFill>
          <a:ln w="63500">
            <a:solidFill>
              <a:srgbClr val="000000"/>
            </a:solidFill>
          </a:ln>
        </p:spPr>
      </p:cxnSp>
      <p:sp>
        <p:nvSpPr>
          <p:cNvPr id="1048730" name="Oval 1048729"/>
          <p:cNvSpPr/>
          <p:nvPr/>
        </p:nvSpPr>
        <p:spPr>
          <a:xfrm flipH="1" flipV="1">
            <a:off x="2442527" y="5341825"/>
            <a:ext cx="329009" cy="329008"/>
          </a:xfrm>
          <a:prstGeom prst="ellipse">
            <a:avLst/>
          </a:prstGeom>
          <a:solidFill>
            <a:srgbClr val="0000FF"/>
          </a:solidFill>
          <a:ln w="25400">
            <a:solidFill>
              <a:srgbClr val="0000FF"/>
            </a:solidFill>
          </a:ln>
        </p:spPr>
        <p:txBody>
          <a:bodyPr anchor="ctr"/>
          <a:lstStyle/>
          <a:p>
            <a:pPr algn="ctr"/>
            <a:endParaRPr lang="en-US"/>
          </a:p>
        </p:txBody>
      </p:sp>
      <p:sp>
        <p:nvSpPr>
          <p:cNvPr id="1048731" name="Oval 1048730"/>
          <p:cNvSpPr/>
          <p:nvPr/>
        </p:nvSpPr>
        <p:spPr>
          <a:xfrm flipH="1" flipV="1">
            <a:off x="3131937" y="5329721"/>
            <a:ext cx="329009" cy="329008"/>
          </a:xfrm>
          <a:prstGeom prst="ellipse">
            <a:avLst/>
          </a:prstGeom>
          <a:solidFill>
            <a:srgbClr val="0000FF"/>
          </a:solidFill>
          <a:ln w="25400">
            <a:solidFill>
              <a:srgbClr val="0000FF"/>
            </a:solidFill>
          </a:ln>
        </p:spPr>
        <p:txBody>
          <a:bodyPr anchor="ctr"/>
          <a:lstStyle/>
          <a:p>
            <a:pPr algn="ctr"/>
            <a:endParaRPr lang="en-US"/>
          </a:p>
        </p:txBody>
      </p:sp>
      <p:sp>
        <p:nvSpPr>
          <p:cNvPr id="1048732" name="Oval 1048731"/>
          <p:cNvSpPr/>
          <p:nvPr/>
        </p:nvSpPr>
        <p:spPr>
          <a:xfrm flipH="1" flipV="1">
            <a:off x="3753617" y="5341825"/>
            <a:ext cx="329009" cy="329008"/>
          </a:xfrm>
          <a:prstGeom prst="ellipse">
            <a:avLst/>
          </a:prstGeom>
          <a:solidFill>
            <a:srgbClr val="0000FF"/>
          </a:solidFill>
          <a:ln w="25400">
            <a:solidFill>
              <a:srgbClr val="0000FF"/>
            </a:solidFill>
          </a:ln>
        </p:spPr>
        <p:txBody>
          <a:bodyPr anchor="ctr"/>
          <a:lstStyle/>
          <a:p>
            <a:pPr algn="ctr"/>
            <a:endParaRPr lang="en-US"/>
          </a:p>
        </p:txBody>
      </p:sp>
      <p:sp>
        <p:nvSpPr>
          <p:cNvPr id="1048733" name="Oval 1048732"/>
          <p:cNvSpPr/>
          <p:nvPr/>
        </p:nvSpPr>
        <p:spPr>
          <a:xfrm flipH="1" flipV="1">
            <a:off x="4242990" y="5329721"/>
            <a:ext cx="329009" cy="329008"/>
          </a:xfrm>
          <a:prstGeom prst="ellipse">
            <a:avLst/>
          </a:prstGeom>
          <a:solidFill>
            <a:srgbClr val="0000FF"/>
          </a:solidFill>
          <a:ln w="25400">
            <a:solidFill>
              <a:srgbClr val="0000FF"/>
            </a:solidFill>
          </a:ln>
        </p:spPr>
        <p:txBody>
          <a:bodyPr anchor="ctr"/>
          <a:lstStyle/>
          <a:p>
            <a:pPr algn="ctr"/>
            <a:endParaRPr lang="en-US"/>
          </a:p>
        </p:txBody>
      </p:sp>
      <p:sp>
        <p:nvSpPr>
          <p:cNvPr id="1048734" name="Oval 1048733"/>
          <p:cNvSpPr/>
          <p:nvPr/>
        </p:nvSpPr>
        <p:spPr>
          <a:xfrm flipH="1" flipV="1">
            <a:off x="5626296" y="6122309"/>
            <a:ext cx="329009" cy="329008"/>
          </a:xfrm>
          <a:prstGeom prst="ellipse">
            <a:avLst/>
          </a:prstGeom>
          <a:solidFill>
            <a:srgbClr val="0000FF"/>
          </a:solidFill>
          <a:ln w="25400">
            <a:solidFill>
              <a:srgbClr val="0000FF"/>
            </a:solidFill>
          </a:ln>
        </p:spPr>
        <p:txBody>
          <a:bodyPr anchor="ctr"/>
          <a:lstStyle/>
          <a:p>
            <a:pPr algn="ctr"/>
            <a:endParaRPr lang="en-US"/>
          </a:p>
        </p:txBody>
      </p:sp>
      <p:sp>
        <p:nvSpPr>
          <p:cNvPr id="1048735" name="Oval 1048734"/>
          <p:cNvSpPr/>
          <p:nvPr/>
        </p:nvSpPr>
        <p:spPr>
          <a:xfrm flipH="1" flipV="1">
            <a:off x="6975155" y="5177321"/>
            <a:ext cx="329009" cy="329008"/>
          </a:xfrm>
          <a:prstGeom prst="ellipse">
            <a:avLst/>
          </a:prstGeom>
          <a:solidFill>
            <a:srgbClr val="0000FF"/>
          </a:solidFill>
          <a:ln w="25400">
            <a:solidFill>
              <a:srgbClr val="0000FF"/>
            </a:solidFill>
          </a:ln>
        </p:spPr>
        <p:txBody>
          <a:bodyPr anchor="ctr"/>
          <a:lstStyle/>
          <a:p>
            <a:pPr algn="ctr"/>
            <a:endParaRPr lang="en-US"/>
          </a:p>
        </p:txBody>
      </p:sp>
      <p:sp>
        <p:nvSpPr>
          <p:cNvPr id="1048736" name="Oval 1048735"/>
          <p:cNvSpPr/>
          <p:nvPr/>
        </p:nvSpPr>
        <p:spPr>
          <a:xfrm flipH="1" flipV="1">
            <a:off x="6414005" y="6122310"/>
            <a:ext cx="329009" cy="329008"/>
          </a:xfrm>
          <a:prstGeom prst="ellipse">
            <a:avLst/>
          </a:prstGeom>
          <a:solidFill>
            <a:srgbClr val="0000FF"/>
          </a:solidFill>
          <a:ln w="25400">
            <a:solidFill>
              <a:srgbClr val="0000FF"/>
            </a:solidFill>
          </a:ln>
        </p:spPr>
        <p:txBody>
          <a:bodyPr anchor="ctr"/>
          <a:lstStyle/>
          <a:p>
            <a:pPr algn="ctr"/>
            <a:endParaRPr lang="en-US"/>
          </a:p>
        </p:txBody>
      </p:sp>
      <p:sp>
        <p:nvSpPr>
          <p:cNvPr id="1048737" name="Oval 1048736"/>
          <p:cNvSpPr/>
          <p:nvPr/>
        </p:nvSpPr>
        <p:spPr>
          <a:xfrm flipH="1" flipV="1">
            <a:off x="7139660" y="6140138"/>
            <a:ext cx="329009" cy="329008"/>
          </a:xfrm>
          <a:prstGeom prst="ellipse">
            <a:avLst/>
          </a:prstGeom>
          <a:solidFill>
            <a:srgbClr val="0000FF"/>
          </a:solidFill>
          <a:ln w="25400">
            <a:solidFill>
              <a:srgbClr val="0000FF"/>
            </a:solidFill>
          </a:ln>
        </p:spPr>
        <p:txBody>
          <a:bodyPr anchor="ctr"/>
          <a:lstStyle/>
          <a:p>
            <a:pPr algn="ctr"/>
            <a:endParaRPr lang="en-US"/>
          </a:p>
        </p:txBody>
      </p:sp>
      <p:sp>
        <p:nvSpPr>
          <p:cNvPr id="1048738" name="Oval 1048737"/>
          <p:cNvSpPr/>
          <p:nvPr/>
        </p:nvSpPr>
        <p:spPr>
          <a:xfrm flipH="1" flipV="1">
            <a:off x="3774237" y="6140138"/>
            <a:ext cx="329009" cy="329008"/>
          </a:xfrm>
          <a:prstGeom prst="ellipse">
            <a:avLst/>
          </a:prstGeom>
          <a:solidFill>
            <a:srgbClr val="0000FF"/>
          </a:solidFill>
          <a:ln w="25400">
            <a:solidFill>
              <a:srgbClr val="0000FF"/>
            </a:solidFill>
          </a:ln>
        </p:spPr>
        <p:txBody>
          <a:bodyPr anchor="ctr"/>
          <a:lstStyle/>
          <a:p>
            <a:pPr algn="ctr"/>
            <a:endParaRPr lang="en-US"/>
          </a:p>
        </p:txBody>
      </p:sp>
      <p:sp>
        <p:nvSpPr>
          <p:cNvPr id="1048739" name="Oval 1048738"/>
          <p:cNvSpPr/>
          <p:nvPr/>
        </p:nvSpPr>
        <p:spPr>
          <a:xfrm flipH="1" flipV="1">
            <a:off x="2786802" y="6140137"/>
            <a:ext cx="329009" cy="329008"/>
          </a:xfrm>
          <a:prstGeom prst="ellipse">
            <a:avLst/>
          </a:prstGeom>
          <a:solidFill>
            <a:srgbClr val="0000FF"/>
          </a:solidFill>
          <a:ln w="25400">
            <a:solidFill>
              <a:srgbClr val="0000FF"/>
            </a:solidFill>
          </a:ln>
        </p:spPr>
        <p:txBody>
          <a:bodyPr anchor="ctr"/>
          <a:lstStyle/>
          <a:p>
            <a:pPr algn="ctr"/>
            <a:endParaRPr lang="en-US"/>
          </a:p>
        </p:txBody>
      </p:sp>
      <p:sp>
        <p:nvSpPr>
          <p:cNvPr id="1048740" name="Oval 1048739"/>
          <p:cNvSpPr/>
          <p:nvPr/>
        </p:nvSpPr>
        <p:spPr>
          <a:xfrm flipH="1" flipV="1">
            <a:off x="1775913" y="6122309"/>
            <a:ext cx="329009" cy="329008"/>
          </a:xfrm>
          <a:prstGeom prst="ellipse">
            <a:avLst/>
          </a:prstGeom>
          <a:solidFill>
            <a:srgbClr val="0000FF"/>
          </a:solidFill>
          <a:ln w="25400">
            <a:solidFill>
              <a:srgbClr val="0000FF"/>
            </a:solidFill>
          </a:ln>
        </p:spPr>
        <p:txBody>
          <a:bodyPr anchor="ctr"/>
          <a:lstStyle/>
          <a:p>
            <a:pPr algn="ctr"/>
            <a:endParaRPr lang="en-US"/>
          </a:p>
        </p:txBody>
      </p:sp>
      <p:cxnSp>
        <p:nvCxnSpPr>
          <p:cNvPr id="3145786" name="Straight Arrow Connector 3145785"/>
          <p:cNvCxnSpPr>
            <a:cxnSpLocks/>
          </p:cNvCxnSpPr>
          <p:nvPr/>
        </p:nvCxnSpPr>
        <p:spPr>
          <a:xfrm>
            <a:off x="5912646" y="6247724"/>
            <a:ext cx="684519" cy="80682"/>
          </a:xfrm>
          <a:prstGeom prst="straightConnector1">
            <a:avLst/>
          </a:prstGeom>
          <a:solidFill>
            <a:srgbClr val="FFFFFF"/>
          </a:solidFill>
          <a:ln w="25400">
            <a:solidFill>
              <a:srgbClr val="3893E0"/>
            </a:solidFill>
            <a:tailEnd type="triangle" w="lg" len="lg"/>
          </a:ln>
        </p:spPr>
      </p:cxnSp>
      <p:cxnSp>
        <p:nvCxnSpPr>
          <p:cNvPr id="3145787" name="Straight Arrow Connector 3145786"/>
          <p:cNvCxnSpPr>
            <a:cxnSpLocks/>
          </p:cNvCxnSpPr>
          <p:nvPr/>
        </p:nvCxnSpPr>
        <p:spPr>
          <a:xfrm flipV="1">
            <a:off x="6509966" y="6233041"/>
            <a:ext cx="873125" cy="153108"/>
          </a:xfrm>
          <a:prstGeom prst="straightConnector1">
            <a:avLst/>
          </a:prstGeom>
          <a:solidFill>
            <a:srgbClr val="FFFFFF"/>
          </a:solidFill>
          <a:ln w="25400">
            <a:solidFill>
              <a:srgbClr val="3893E0"/>
            </a:solidFill>
            <a:tailEnd type="triangle" w="lg" len="lg"/>
          </a:ln>
        </p:spPr>
      </p:cxnSp>
      <p:cxnSp>
        <p:nvCxnSpPr>
          <p:cNvPr id="3145788" name="Straight Arrow Connector 3145787"/>
          <p:cNvCxnSpPr>
            <a:cxnSpLocks/>
          </p:cNvCxnSpPr>
          <p:nvPr/>
        </p:nvCxnSpPr>
        <p:spPr>
          <a:xfrm flipV="1">
            <a:off x="2742588" y="5335372"/>
            <a:ext cx="544640" cy="63680"/>
          </a:xfrm>
          <a:prstGeom prst="straightConnector1">
            <a:avLst/>
          </a:prstGeom>
          <a:solidFill>
            <a:srgbClr val="FFFFFF"/>
          </a:solidFill>
          <a:ln w="25400">
            <a:solidFill>
              <a:srgbClr val="3893E0"/>
            </a:solidFill>
            <a:tailEnd type="triangle" w="lg" len="lg"/>
          </a:ln>
        </p:spPr>
      </p:cxnSp>
      <p:cxnSp>
        <p:nvCxnSpPr>
          <p:cNvPr id="3145789" name="Straight Arrow Connector 3145788"/>
          <p:cNvCxnSpPr>
            <a:cxnSpLocks/>
          </p:cNvCxnSpPr>
          <p:nvPr/>
        </p:nvCxnSpPr>
        <p:spPr>
          <a:xfrm>
            <a:off x="3308175" y="5458077"/>
            <a:ext cx="542902" cy="8969"/>
          </a:xfrm>
          <a:prstGeom prst="straightConnector1">
            <a:avLst/>
          </a:prstGeom>
          <a:solidFill>
            <a:srgbClr val="FFFFFF"/>
          </a:solidFill>
          <a:ln w="25400">
            <a:solidFill>
              <a:srgbClr val="3893E0"/>
            </a:solidFill>
            <a:tailEnd type="triangle" w="lg" len="lg"/>
          </a:ln>
        </p:spPr>
      </p:cxnSp>
      <p:cxnSp>
        <p:nvCxnSpPr>
          <p:cNvPr id="3145790" name="Straight Arrow Connector 3145789"/>
          <p:cNvCxnSpPr>
            <a:cxnSpLocks/>
          </p:cNvCxnSpPr>
          <p:nvPr/>
        </p:nvCxnSpPr>
        <p:spPr>
          <a:xfrm flipV="1">
            <a:off x="3888948" y="5384168"/>
            <a:ext cx="616481" cy="161966"/>
          </a:xfrm>
          <a:prstGeom prst="straightConnector1">
            <a:avLst/>
          </a:prstGeom>
          <a:solidFill>
            <a:srgbClr val="FFFFFF"/>
          </a:solidFill>
          <a:ln w="25400">
            <a:solidFill>
              <a:srgbClr val="3893E0"/>
            </a:solidFill>
            <a:tailEnd type="triangle" w="lg" len="lg"/>
          </a:ln>
        </p:spPr>
      </p:cxnSp>
      <p:cxnSp>
        <p:nvCxnSpPr>
          <p:cNvPr id="3145791" name="Straight Arrow Connector 3145790"/>
          <p:cNvCxnSpPr>
            <a:cxnSpLocks/>
          </p:cNvCxnSpPr>
          <p:nvPr/>
        </p:nvCxnSpPr>
        <p:spPr>
          <a:xfrm flipH="1">
            <a:off x="2036880" y="6204698"/>
            <a:ext cx="867021" cy="101496"/>
          </a:xfrm>
          <a:prstGeom prst="straightConnector1">
            <a:avLst/>
          </a:prstGeom>
          <a:solidFill>
            <a:srgbClr val="FFFFFF"/>
          </a:solidFill>
          <a:ln w="25400">
            <a:solidFill>
              <a:srgbClr val="3893E0"/>
            </a:solidFill>
            <a:tailEnd type="triangle" w="lg" len="lg"/>
          </a:ln>
        </p:spPr>
      </p:cxnSp>
      <p:cxnSp>
        <p:nvCxnSpPr>
          <p:cNvPr id="3145792" name="Straight Arrow Connector 3145791"/>
          <p:cNvCxnSpPr>
            <a:cxnSpLocks/>
          </p:cNvCxnSpPr>
          <p:nvPr/>
        </p:nvCxnSpPr>
        <p:spPr>
          <a:xfrm flipH="1" flipV="1">
            <a:off x="3058310" y="6278182"/>
            <a:ext cx="833114" cy="66046"/>
          </a:xfrm>
          <a:prstGeom prst="straightConnector1">
            <a:avLst/>
          </a:prstGeom>
          <a:solidFill>
            <a:srgbClr val="FFFFFF"/>
          </a:solidFill>
          <a:ln w="25400">
            <a:solidFill>
              <a:srgbClr val="3893E0"/>
            </a:solidFill>
            <a:tailEnd type="triangle" w="lg" len="lg"/>
          </a:ln>
        </p:spPr>
      </p:cxnSp>
      <p:sp>
        <p:nvSpPr>
          <p:cNvPr id="1048741" name="Oval 1048740"/>
          <p:cNvSpPr/>
          <p:nvPr/>
        </p:nvSpPr>
        <p:spPr>
          <a:xfrm flipV="1">
            <a:off x="4722264" y="5984685"/>
            <a:ext cx="359539" cy="359543"/>
          </a:xfrm>
          <a:prstGeom prst="ellipse">
            <a:avLst/>
          </a:prstGeom>
          <a:solidFill>
            <a:srgbClr val="E1793C"/>
          </a:solidFill>
        </p:spPr>
        <p:txBody>
          <a:bodyPr anchor="ctr"/>
          <a:lstStyle/>
          <a:p>
            <a:pPr algn="ctr"/>
            <a:endParaRPr lang="en-US"/>
          </a:p>
        </p:txBody>
      </p:sp>
      <p:sp>
        <p:nvSpPr>
          <p:cNvPr id="1048742" name="Oval 1048741"/>
          <p:cNvSpPr/>
          <p:nvPr/>
        </p:nvSpPr>
        <p:spPr>
          <a:xfrm flipV="1">
            <a:off x="1775913" y="5780595"/>
            <a:ext cx="359539" cy="359543"/>
          </a:xfrm>
          <a:prstGeom prst="ellipse">
            <a:avLst/>
          </a:prstGeom>
          <a:solidFill>
            <a:srgbClr val="E1793C"/>
          </a:solidFill>
        </p:spPr>
        <p:txBody>
          <a:bodyPr anchor="ctr"/>
          <a:lstStyle/>
          <a:p>
            <a:pPr algn="ctr"/>
            <a:endParaRPr lang="en-US"/>
          </a:p>
        </p:txBody>
      </p:sp>
      <p:sp>
        <p:nvSpPr>
          <p:cNvPr id="1048743" name="Oval 1048742"/>
          <p:cNvSpPr/>
          <p:nvPr/>
        </p:nvSpPr>
        <p:spPr>
          <a:xfrm flipV="1">
            <a:off x="5081802" y="5506329"/>
            <a:ext cx="359539" cy="359543"/>
          </a:xfrm>
          <a:prstGeom prst="ellipse">
            <a:avLst/>
          </a:prstGeom>
          <a:solidFill>
            <a:srgbClr val="E1793C"/>
          </a:solidFill>
        </p:spPr>
        <p:txBody>
          <a:bodyPr anchor="ctr"/>
          <a:lstStyle/>
          <a:p>
            <a:pPr algn="ctr"/>
            <a:endParaRPr lang="en-US"/>
          </a:p>
        </p:txBody>
      </p:sp>
      <p:sp>
        <p:nvSpPr>
          <p:cNvPr id="1048744" name="Oval 1048743"/>
          <p:cNvSpPr/>
          <p:nvPr/>
        </p:nvSpPr>
        <p:spPr>
          <a:xfrm flipV="1">
            <a:off x="6063436" y="5219280"/>
            <a:ext cx="359539" cy="359543"/>
          </a:xfrm>
          <a:prstGeom prst="ellipse">
            <a:avLst/>
          </a:prstGeom>
          <a:solidFill>
            <a:srgbClr val="E1793C"/>
          </a:solidFill>
        </p:spPr>
        <p:txBody>
          <a:bodyPr anchor="ctr"/>
          <a:lstStyle/>
          <a:p>
            <a:pPr algn="ctr"/>
            <a:endParaRPr lang="en-US"/>
          </a:p>
        </p:txBody>
      </p:sp>
      <p:sp>
        <p:nvSpPr>
          <p:cNvPr id="1048745" name="Oval 1048744"/>
          <p:cNvSpPr/>
          <p:nvPr/>
        </p:nvSpPr>
        <p:spPr>
          <a:xfrm flipV="1">
            <a:off x="7304164" y="5506329"/>
            <a:ext cx="359539" cy="359543"/>
          </a:xfrm>
          <a:prstGeom prst="ellipse">
            <a:avLst/>
          </a:prstGeom>
          <a:solidFill>
            <a:srgbClr val="E1793C"/>
          </a:solidFill>
        </p:spPr>
        <p:txBody>
          <a:bodyPr anchor="ctr"/>
          <a:lstStyle/>
          <a:p>
            <a:pPr algn="ctr"/>
            <a:endParaRPr lang="en-US"/>
          </a:p>
        </p:txBody>
      </p:sp>
      <p:sp>
        <p:nvSpPr>
          <p:cNvPr id="1048746" name="Oval 1048745"/>
          <p:cNvSpPr/>
          <p:nvPr/>
        </p:nvSpPr>
        <p:spPr>
          <a:xfrm flipV="1">
            <a:off x="3159484" y="5686100"/>
            <a:ext cx="359539" cy="359543"/>
          </a:xfrm>
          <a:prstGeom prst="ellipse">
            <a:avLst/>
          </a:prstGeom>
          <a:solidFill>
            <a:srgbClr val="E1793C"/>
          </a:solidFill>
        </p:spPr>
        <p:txBody>
          <a:bodyPr anchor="ctr"/>
          <a:lstStyle/>
          <a:p>
            <a:pPr algn="ctr"/>
            <a:endParaRPr lang="en-US"/>
          </a:p>
        </p:txBody>
      </p:sp>
      <p:cxnSp>
        <p:nvCxnSpPr>
          <p:cNvPr id="3145793" name="Straight Arrow Connector 3145792"/>
          <p:cNvCxnSpPr>
            <a:cxnSpLocks/>
          </p:cNvCxnSpPr>
          <p:nvPr/>
        </p:nvCxnSpPr>
        <p:spPr>
          <a:xfrm>
            <a:off x="5406478" y="3114623"/>
            <a:ext cx="254564" cy="545104"/>
          </a:xfrm>
          <a:prstGeom prst="straightConnector1">
            <a:avLst/>
          </a:prstGeom>
          <a:solidFill>
            <a:srgbClr val="FFFFFF"/>
          </a:solidFill>
          <a:ln w="25400">
            <a:solidFill>
              <a:srgbClr val="3893E0"/>
            </a:solidFill>
            <a:tailEnd type="triangle" w="lg" len="lg"/>
          </a:ln>
        </p:spPr>
      </p:cxnSp>
      <p:cxnSp>
        <p:nvCxnSpPr>
          <p:cNvPr id="3145794" name="Straight Arrow Connector 3145793"/>
          <p:cNvCxnSpPr>
            <a:cxnSpLocks/>
          </p:cNvCxnSpPr>
          <p:nvPr/>
        </p:nvCxnSpPr>
        <p:spPr>
          <a:xfrm flipV="1">
            <a:off x="7235755" y="2049139"/>
            <a:ext cx="925369" cy="274840"/>
          </a:xfrm>
          <a:prstGeom prst="straightConnector1">
            <a:avLst/>
          </a:prstGeom>
          <a:solidFill>
            <a:srgbClr val="FFFFFF"/>
          </a:solidFill>
          <a:ln w="25400">
            <a:solidFill>
              <a:srgbClr val="3893E0"/>
            </a:solidFill>
            <a:tailEnd type="triangle" w="lg" len="lg"/>
          </a:ln>
        </p:spPr>
      </p:cxnSp>
      <p:cxnSp>
        <p:nvCxnSpPr>
          <p:cNvPr id="3145795" name="Straight Arrow Connector 3145794"/>
          <p:cNvCxnSpPr>
            <a:cxnSpLocks/>
          </p:cNvCxnSpPr>
          <p:nvPr/>
        </p:nvCxnSpPr>
        <p:spPr>
          <a:xfrm flipH="1">
            <a:off x="1581093" y="2292178"/>
            <a:ext cx="1259758" cy="70331"/>
          </a:xfrm>
          <a:prstGeom prst="straightConnector1">
            <a:avLst/>
          </a:prstGeom>
          <a:solidFill>
            <a:srgbClr val="FFFFFF"/>
          </a:solidFill>
          <a:ln w="25400">
            <a:solidFill>
              <a:srgbClr val="3893E0"/>
            </a:solidFill>
            <a:tailEnd type="triangle" w="lg" len="lg"/>
          </a:ln>
        </p:spPr>
      </p:cxnSp>
      <p:cxnSp>
        <p:nvCxnSpPr>
          <p:cNvPr id="3145796" name="Straight Arrow Connector 3145795"/>
          <p:cNvCxnSpPr>
            <a:cxnSpLocks/>
          </p:cNvCxnSpPr>
          <p:nvPr/>
        </p:nvCxnSpPr>
        <p:spPr>
          <a:xfrm>
            <a:off x="4806582" y="6345522"/>
            <a:ext cx="83304" cy="549810"/>
          </a:xfrm>
          <a:prstGeom prst="straightConnector1">
            <a:avLst/>
          </a:prstGeom>
          <a:solidFill>
            <a:srgbClr val="FFFFFF"/>
          </a:solidFill>
          <a:ln w="25400">
            <a:solidFill>
              <a:srgbClr val="3893E0"/>
            </a:solidFill>
            <a:tailEnd type="triangle" w="lg" len="lg"/>
          </a:ln>
        </p:spPr>
      </p:cxnSp>
      <p:cxnSp>
        <p:nvCxnSpPr>
          <p:cNvPr id="3145797" name="Straight Arrow Connector 3145796"/>
          <p:cNvCxnSpPr>
            <a:cxnSpLocks/>
          </p:cNvCxnSpPr>
          <p:nvPr/>
        </p:nvCxnSpPr>
        <p:spPr>
          <a:xfrm flipV="1">
            <a:off x="7532843" y="5787445"/>
            <a:ext cx="1198990" cy="53282"/>
          </a:xfrm>
          <a:prstGeom prst="straightConnector1">
            <a:avLst/>
          </a:prstGeom>
          <a:solidFill>
            <a:srgbClr val="FFFFFF"/>
          </a:solidFill>
          <a:ln w="25400">
            <a:solidFill>
              <a:srgbClr val="3893E0"/>
            </a:solidFill>
            <a:tailEnd type="triangle" w="lg" len="lg"/>
          </a:ln>
        </p:spPr>
      </p:cxnSp>
      <p:cxnSp>
        <p:nvCxnSpPr>
          <p:cNvPr id="3145798" name="Straight Arrow Connector 3145797"/>
          <p:cNvCxnSpPr>
            <a:cxnSpLocks/>
          </p:cNvCxnSpPr>
          <p:nvPr/>
        </p:nvCxnSpPr>
        <p:spPr>
          <a:xfrm flipH="1">
            <a:off x="1097584" y="5925365"/>
            <a:ext cx="687993" cy="327641"/>
          </a:xfrm>
          <a:prstGeom prst="straightConnector1">
            <a:avLst/>
          </a:prstGeom>
          <a:solidFill>
            <a:srgbClr val="FFFFFF"/>
          </a:solidFill>
          <a:ln w="25400">
            <a:solidFill>
              <a:srgbClr val="3893E0"/>
            </a:solidFill>
            <a:tailEnd type="triangle" w="lg" len="lg"/>
          </a:ln>
        </p:spPr>
      </p:cxnSp>
      <p:sp>
        <p:nvSpPr>
          <p:cNvPr id="1048747" name="TextBox 1048746"/>
          <p:cNvSpPr txBox="1"/>
          <p:nvPr/>
        </p:nvSpPr>
        <p:spPr>
          <a:xfrm>
            <a:off x="32234" y="3471377"/>
            <a:ext cx="9380058" cy="1424940"/>
          </a:xfrm>
          <a:prstGeom prst="rect">
            <a:avLst/>
          </a:prstGeom>
        </p:spPr>
        <p:txBody>
          <a:bodyPr wrap="square" rtlCol="0">
            <a:spAutoFit/>
          </a:bodyPr>
          <a:lstStyle/>
          <a:p>
            <a:r>
              <a:rPr lang="en-US" sz="3000">
                <a:solidFill>
                  <a:srgbClr val="000000"/>
                </a:solidFill>
              </a:rPr>
              <a:t> (d) विभिन्न परिवर्तनों के फलस्वरुप  अक्ष  के अनुदिस उद्दीप्त उत्सर्जनो की संख्या बढ़ रही है लेकिन स्वत:  उत्सर्जन भी नगण्य नहीं है।</a:t>
            </a:r>
          </a:p>
        </p:txBody>
      </p:sp>
      <p:cxnSp>
        <p:nvCxnSpPr>
          <p:cNvPr id="3145799" name="Straight Arrow Connector 3145798"/>
          <p:cNvCxnSpPr>
            <a:cxnSpLocks/>
          </p:cNvCxnSpPr>
          <p:nvPr/>
        </p:nvCxnSpPr>
        <p:spPr>
          <a:xfrm flipH="1" flipV="1">
            <a:off x="5258263" y="4605165"/>
            <a:ext cx="11342" cy="1117080"/>
          </a:xfrm>
          <a:prstGeom prst="straightConnector1">
            <a:avLst/>
          </a:prstGeom>
          <a:solidFill>
            <a:srgbClr val="FFFFFF"/>
          </a:solidFill>
          <a:ln w="25400">
            <a:solidFill>
              <a:srgbClr val="3893E0"/>
            </a:solidFill>
            <a:tailEnd type="triangle" w="lg" len="lg"/>
          </a:ln>
        </p:spPr>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1048748" name="TextBox 1048747"/>
          <p:cNvSpPr txBox="1"/>
          <p:nvPr/>
        </p:nvSpPr>
        <p:spPr>
          <a:xfrm>
            <a:off x="387342" y="295673"/>
            <a:ext cx="8369317" cy="980440"/>
          </a:xfrm>
          <a:prstGeom prst="rect">
            <a:avLst/>
          </a:prstGeom>
        </p:spPr>
        <p:txBody>
          <a:bodyPr wrap="square" rtlCol="0">
            <a:spAutoFit/>
          </a:bodyPr>
          <a:lstStyle/>
          <a:p>
            <a:r>
              <a:rPr lang="en-US" sz="3000">
                <a:solidFill>
                  <a:srgbClr val="000000"/>
                </a:solidFill>
              </a:rPr>
              <a:t>(e) स्वत:  उत्सर्जन कम तथा उद्दीप्त उत्सर्जन और अधिक अक्षीय हो जाता है।</a:t>
            </a:r>
          </a:p>
        </p:txBody>
      </p:sp>
      <p:cxnSp>
        <p:nvCxnSpPr>
          <p:cNvPr id="3145800" name="Straight Connector 3145799"/>
          <p:cNvCxnSpPr>
            <a:cxnSpLocks/>
          </p:cNvCxnSpPr>
          <p:nvPr/>
        </p:nvCxnSpPr>
        <p:spPr>
          <a:xfrm flipV="1">
            <a:off x="1851478" y="1938418"/>
            <a:ext cx="6042833" cy="1035"/>
          </a:xfrm>
          <a:prstGeom prst="line">
            <a:avLst/>
          </a:prstGeom>
          <a:solidFill>
            <a:srgbClr val="FFFFFF"/>
          </a:solidFill>
          <a:ln w="25400">
            <a:solidFill>
              <a:srgbClr val="666666"/>
            </a:solidFill>
          </a:ln>
        </p:spPr>
      </p:cxnSp>
      <p:cxnSp>
        <p:nvCxnSpPr>
          <p:cNvPr id="3145801" name="Straight Connector 3145800"/>
          <p:cNvCxnSpPr>
            <a:cxnSpLocks/>
          </p:cNvCxnSpPr>
          <p:nvPr/>
        </p:nvCxnSpPr>
        <p:spPr>
          <a:xfrm flipV="1">
            <a:off x="1851478" y="3427964"/>
            <a:ext cx="6042833" cy="1035"/>
          </a:xfrm>
          <a:prstGeom prst="line">
            <a:avLst/>
          </a:prstGeom>
          <a:solidFill>
            <a:srgbClr val="FFFFFF"/>
          </a:solidFill>
          <a:ln w="25400">
            <a:solidFill>
              <a:srgbClr val="666666"/>
            </a:solidFill>
          </a:ln>
        </p:spPr>
      </p:cxnSp>
      <p:cxnSp>
        <p:nvCxnSpPr>
          <p:cNvPr id="3145802" name="Straight Connector 3145801"/>
          <p:cNvCxnSpPr>
            <a:cxnSpLocks/>
          </p:cNvCxnSpPr>
          <p:nvPr/>
        </p:nvCxnSpPr>
        <p:spPr>
          <a:xfrm flipH="1">
            <a:off x="7905912" y="1866993"/>
            <a:ext cx="18907" cy="1567334"/>
          </a:xfrm>
          <a:prstGeom prst="line">
            <a:avLst/>
          </a:prstGeom>
          <a:solidFill>
            <a:srgbClr val="FFFFFF"/>
          </a:solidFill>
          <a:ln w="25400">
            <a:solidFill>
              <a:srgbClr val="666666"/>
            </a:solidFill>
          </a:ln>
        </p:spPr>
      </p:cxnSp>
      <p:cxnSp>
        <p:nvCxnSpPr>
          <p:cNvPr id="3145803" name="Straight Connector 3145802"/>
          <p:cNvCxnSpPr>
            <a:cxnSpLocks/>
          </p:cNvCxnSpPr>
          <p:nvPr/>
        </p:nvCxnSpPr>
        <p:spPr>
          <a:xfrm flipH="1">
            <a:off x="1842025" y="1939452"/>
            <a:ext cx="18907" cy="1567334"/>
          </a:xfrm>
          <a:prstGeom prst="line">
            <a:avLst/>
          </a:prstGeom>
          <a:solidFill>
            <a:srgbClr val="FFFFFF"/>
          </a:solidFill>
          <a:ln w="63500">
            <a:solidFill>
              <a:srgbClr val="000000"/>
            </a:solidFill>
          </a:ln>
        </p:spPr>
      </p:cxnSp>
      <p:sp>
        <p:nvSpPr>
          <p:cNvPr id="1048749" name="Oval 1048748"/>
          <p:cNvSpPr/>
          <p:nvPr/>
        </p:nvSpPr>
        <p:spPr>
          <a:xfrm>
            <a:off x="2188513" y="2183766"/>
            <a:ext cx="329454" cy="329454"/>
          </a:xfrm>
          <a:prstGeom prst="ellipse">
            <a:avLst/>
          </a:prstGeom>
          <a:solidFill>
            <a:srgbClr val="0000FF"/>
          </a:solidFill>
          <a:ln w="25400">
            <a:solidFill>
              <a:srgbClr val="0000FF"/>
            </a:solidFill>
          </a:ln>
        </p:spPr>
        <p:txBody>
          <a:bodyPr anchor="ctr"/>
          <a:lstStyle/>
          <a:p>
            <a:pPr algn="ctr"/>
            <a:endParaRPr lang="en-US"/>
          </a:p>
        </p:txBody>
      </p:sp>
      <p:sp>
        <p:nvSpPr>
          <p:cNvPr id="1048750" name="Oval 1048749"/>
          <p:cNvSpPr/>
          <p:nvPr/>
        </p:nvSpPr>
        <p:spPr>
          <a:xfrm>
            <a:off x="2763447" y="2183765"/>
            <a:ext cx="329454" cy="329454"/>
          </a:xfrm>
          <a:prstGeom prst="ellipse">
            <a:avLst/>
          </a:prstGeom>
          <a:solidFill>
            <a:srgbClr val="0000FF"/>
          </a:solidFill>
          <a:ln w="25400">
            <a:solidFill>
              <a:srgbClr val="0000FF"/>
            </a:solidFill>
          </a:ln>
        </p:spPr>
        <p:txBody>
          <a:bodyPr anchor="ctr"/>
          <a:lstStyle/>
          <a:p>
            <a:pPr algn="ctr"/>
            <a:endParaRPr lang="en-US"/>
          </a:p>
        </p:txBody>
      </p:sp>
      <p:sp>
        <p:nvSpPr>
          <p:cNvPr id="1048751" name="Oval 1048750"/>
          <p:cNvSpPr/>
          <p:nvPr/>
        </p:nvSpPr>
        <p:spPr>
          <a:xfrm>
            <a:off x="3365976" y="2171438"/>
            <a:ext cx="329454" cy="329454"/>
          </a:xfrm>
          <a:prstGeom prst="ellipse">
            <a:avLst/>
          </a:prstGeom>
          <a:solidFill>
            <a:srgbClr val="0000FF"/>
          </a:solidFill>
          <a:ln w="25400">
            <a:solidFill>
              <a:srgbClr val="0000FF"/>
            </a:solidFill>
          </a:ln>
        </p:spPr>
        <p:txBody>
          <a:bodyPr anchor="ctr"/>
          <a:lstStyle/>
          <a:p>
            <a:pPr algn="ctr"/>
            <a:endParaRPr lang="en-US"/>
          </a:p>
        </p:txBody>
      </p:sp>
      <p:sp>
        <p:nvSpPr>
          <p:cNvPr id="1048752" name="Oval 1048751"/>
          <p:cNvSpPr/>
          <p:nvPr/>
        </p:nvSpPr>
        <p:spPr>
          <a:xfrm>
            <a:off x="3995417" y="2187311"/>
            <a:ext cx="329454" cy="329454"/>
          </a:xfrm>
          <a:prstGeom prst="ellipse">
            <a:avLst/>
          </a:prstGeom>
          <a:solidFill>
            <a:srgbClr val="0000FF"/>
          </a:solidFill>
          <a:ln w="25400">
            <a:solidFill>
              <a:srgbClr val="0000FF"/>
            </a:solidFill>
          </a:ln>
        </p:spPr>
        <p:txBody>
          <a:bodyPr anchor="ctr"/>
          <a:lstStyle/>
          <a:p>
            <a:pPr algn="ctr"/>
            <a:endParaRPr lang="en-US"/>
          </a:p>
        </p:txBody>
      </p:sp>
      <p:sp>
        <p:nvSpPr>
          <p:cNvPr id="1048753" name="Oval 1048752"/>
          <p:cNvSpPr/>
          <p:nvPr/>
        </p:nvSpPr>
        <p:spPr>
          <a:xfrm>
            <a:off x="7376743" y="3099545"/>
            <a:ext cx="329454" cy="329454"/>
          </a:xfrm>
          <a:prstGeom prst="ellipse">
            <a:avLst/>
          </a:prstGeom>
          <a:solidFill>
            <a:srgbClr val="0000FF"/>
          </a:solidFill>
          <a:ln w="25400">
            <a:solidFill>
              <a:srgbClr val="0000FF"/>
            </a:solidFill>
          </a:ln>
        </p:spPr>
        <p:txBody>
          <a:bodyPr anchor="ctr"/>
          <a:lstStyle/>
          <a:p>
            <a:pPr algn="ctr"/>
            <a:endParaRPr lang="en-US"/>
          </a:p>
        </p:txBody>
      </p:sp>
      <p:sp>
        <p:nvSpPr>
          <p:cNvPr id="1048754" name="Oval 1048753"/>
          <p:cNvSpPr/>
          <p:nvPr/>
        </p:nvSpPr>
        <p:spPr>
          <a:xfrm>
            <a:off x="4543439" y="2187311"/>
            <a:ext cx="329454" cy="329454"/>
          </a:xfrm>
          <a:prstGeom prst="ellipse">
            <a:avLst/>
          </a:prstGeom>
          <a:solidFill>
            <a:srgbClr val="0000FF"/>
          </a:solidFill>
          <a:ln w="25400">
            <a:solidFill>
              <a:srgbClr val="0000FF"/>
            </a:solidFill>
          </a:ln>
        </p:spPr>
        <p:txBody>
          <a:bodyPr anchor="ctr"/>
          <a:lstStyle/>
          <a:p>
            <a:pPr algn="ctr"/>
            <a:endParaRPr lang="en-US"/>
          </a:p>
        </p:txBody>
      </p:sp>
      <p:sp>
        <p:nvSpPr>
          <p:cNvPr id="1048755" name="Oval 1048754"/>
          <p:cNvSpPr/>
          <p:nvPr/>
        </p:nvSpPr>
        <p:spPr>
          <a:xfrm>
            <a:off x="3092901" y="2770091"/>
            <a:ext cx="329454" cy="329454"/>
          </a:xfrm>
          <a:prstGeom prst="ellipse">
            <a:avLst/>
          </a:prstGeom>
          <a:solidFill>
            <a:srgbClr val="0000FF"/>
          </a:solidFill>
          <a:ln w="25400">
            <a:solidFill>
              <a:srgbClr val="0000FF"/>
            </a:solidFill>
          </a:ln>
        </p:spPr>
        <p:txBody>
          <a:bodyPr anchor="ctr"/>
          <a:lstStyle/>
          <a:p>
            <a:pPr algn="ctr"/>
            <a:endParaRPr lang="en-US"/>
          </a:p>
        </p:txBody>
      </p:sp>
      <p:sp>
        <p:nvSpPr>
          <p:cNvPr id="1048756" name="Oval 1048755"/>
          <p:cNvSpPr/>
          <p:nvPr/>
        </p:nvSpPr>
        <p:spPr>
          <a:xfrm>
            <a:off x="6234129" y="3099546"/>
            <a:ext cx="329454" cy="329454"/>
          </a:xfrm>
          <a:prstGeom prst="ellipse">
            <a:avLst/>
          </a:prstGeom>
          <a:solidFill>
            <a:srgbClr val="0000FF"/>
          </a:solidFill>
          <a:ln w="25400">
            <a:solidFill>
              <a:srgbClr val="0000FF"/>
            </a:solidFill>
          </a:ln>
        </p:spPr>
        <p:txBody>
          <a:bodyPr anchor="ctr"/>
          <a:lstStyle/>
          <a:p>
            <a:pPr algn="ctr"/>
            <a:endParaRPr lang="en-US"/>
          </a:p>
        </p:txBody>
      </p:sp>
      <p:sp>
        <p:nvSpPr>
          <p:cNvPr id="1048757" name="Oval 1048756"/>
          <p:cNvSpPr/>
          <p:nvPr/>
        </p:nvSpPr>
        <p:spPr>
          <a:xfrm>
            <a:off x="4872894" y="3099545"/>
            <a:ext cx="329454" cy="329454"/>
          </a:xfrm>
          <a:prstGeom prst="ellipse">
            <a:avLst/>
          </a:prstGeom>
          <a:solidFill>
            <a:srgbClr val="0000FF"/>
          </a:solidFill>
          <a:ln w="25400">
            <a:solidFill>
              <a:srgbClr val="0000FF"/>
            </a:solidFill>
          </a:ln>
        </p:spPr>
        <p:txBody>
          <a:bodyPr anchor="ctr"/>
          <a:lstStyle/>
          <a:p>
            <a:pPr algn="ctr"/>
            <a:endParaRPr lang="en-US"/>
          </a:p>
        </p:txBody>
      </p:sp>
      <p:sp>
        <p:nvSpPr>
          <p:cNvPr id="1048758" name="Oval 1048757"/>
          <p:cNvSpPr/>
          <p:nvPr/>
        </p:nvSpPr>
        <p:spPr>
          <a:xfrm>
            <a:off x="5483032" y="3099545"/>
            <a:ext cx="329454" cy="329454"/>
          </a:xfrm>
          <a:prstGeom prst="ellipse">
            <a:avLst/>
          </a:prstGeom>
          <a:solidFill>
            <a:srgbClr val="0000FF"/>
          </a:solidFill>
          <a:ln w="25400">
            <a:solidFill>
              <a:srgbClr val="0000FF"/>
            </a:solidFill>
          </a:ln>
        </p:spPr>
        <p:txBody>
          <a:bodyPr anchor="ctr"/>
          <a:lstStyle/>
          <a:p>
            <a:pPr algn="ctr"/>
            <a:endParaRPr lang="en-US"/>
          </a:p>
        </p:txBody>
      </p:sp>
      <p:sp>
        <p:nvSpPr>
          <p:cNvPr id="1048759" name="Oval 1048758"/>
          <p:cNvSpPr/>
          <p:nvPr/>
        </p:nvSpPr>
        <p:spPr>
          <a:xfrm>
            <a:off x="4708166" y="2770091"/>
            <a:ext cx="329454" cy="329454"/>
          </a:xfrm>
          <a:prstGeom prst="ellipse">
            <a:avLst/>
          </a:prstGeom>
          <a:solidFill>
            <a:srgbClr val="0000FF"/>
          </a:solidFill>
          <a:ln w="25400">
            <a:solidFill>
              <a:srgbClr val="0000FF"/>
            </a:solidFill>
          </a:ln>
        </p:spPr>
        <p:txBody>
          <a:bodyPr anchor="ctr"/>
          <a:lstStyle/>
          <a:p>
            <a:pPr algn="ctr"/>
            <a:endParaRPr lang="en-US"/>
          </a:p>
        </p:txBody>
      </p:sp>
      <p:sp>
        <p:nvSpPr>
          <p:cNvPr id="1048760" name="Oval 1048759"/>
          <p:cNvSpPr/>
          <p:nvPr/>
        </p:nvSpPr>
        <p:spPr>
          <a:xfrm>
            <a:off x="3844889" y="2764622"/>
            <a:ext cx="329454" cy="329454"/>
          </a:xfrm>
          <a:prstGeom prst="ellipse">
            <a:avLst/>
          </a:prstGeom>
          <a:solidFill>
            <a:srgbClr val="0000FF"/>
          </a:solidFill>
          <a:ln w="25400">
            <a:solidFill>
              <a:srgbClr val="0000FF"/>
            </a:solidFill>
          </a:ln>
        </p:spPr>
        <p:txBody>
          <a:bodyPr anchor="ctr"/>
          <a:lstStyle/>
          <a:p>
            <a:pPr algn="ctr"/>
            <a:endParaRPr lang="en-US"/>
          </a:p>
        </p:txBody>
      </p:sp>
      <p:cxnSp>
        <p:nvCxnSpPr>
          <p:cNvPr id="3145804" name="Straight Arrow Connector 3145803"/>
          <p:cNvCxnSpPr>
            <a:cxnSpLocks/>
          </p:cNvCxnSpPr>
          <p:nvPr/>
        </p:nvCxnSpPr>
        <p:spPr>
          <a:xfrm flipV="1">
            <a:off x="6507181" y="3259459"/>
            <a:ext cx="997311" cy="68049"/>
          </a:xfrm>
          <a:prstGeom prst="straightConnector1">
            <a:avLst/>
          </a:prstGeom>
          <a:solidFill>
            <a:srgbClr val="FFFFFF"/>
          </a:solidFill>
          <a:ln w="25400">
            <a:solidFill>
              <a:srgbClr val="3893E0"/>
            </a:solidFill>
            <a:tailEnd type="triangle" w="lg" len="lg"/>
          </a:ln>
        </p:spPr>
      </p:cxnSp>
      <p:cxnSp>
        <p:nvCxnSpPr>
          <p:cNvPr id="3145805" name="Straight Arrow Connector 3145804"/>
          <p:cNvCxnSpPr>
            <a:cxnSpLocks/>
          </p:cNvCxnSpPr>
          <p:nvPr/>
        </p:nvCxnSpPr>
        <p:spPr>
          <a:xfrm flipV="1">
            <a:off x="5614180" y="3191038"/>
            <a:ext cx="767626" cy="19258"/>
          </a:xfrm>
          <a:prstGeom prst="straightConnector1">
            <a:avLst/>
          </a:prstGeom>
          <a:solidFill>
            <a:srgbClr val="FFFFFF"/>
          </a:solidFill>
          <a:ln w="25400">
            <a:solidFill>
              <a:srgbClr val="3893E0"/>
            </a:solidFill>
            <a:tailEnd type="triangle" w="lg" len="lg"/>
          </a:ln>
        </p:spPr>
      </p:cxnSp>
      <p:cxnSp>
        <p:nvCxnSpPr>
          <p:cNvPr id="3145806" name="Straight Arrow Connector 3145805"/>
          <p:cNvCxnSpPr>
            <a:cxnSpLocks/>
          </p:cNvCxnSpPr>
          <p:nvPr/>
        </p:nvCxnSpPr>
        <p:spPr>
          <a:xfrm flipV="1">
            <a:off x="4848096" y="3273605"/>
            <a:ext cx="709548" cy="84051"/>
          </a:xfrm>
          <a:prstGeom prst="straightConnector1">
            <a:avLst/>
          </a:prstGeom>
          <a:solidFill>
            <a:srgbClr val="FFFFFF"/>
          </a:solidFill>
          <a:ln w="25400">
            <a:solidFill>
              <a:srgbClr val="3893E0"/>
            </a:solidFill>
            <a:tailEnd type="triangle" w="lg" len="lg"/>
          </a:ln>
        </p:spPr>
      </p:cxnSp>
      <p:cxnSp>
        <p:nvCxnSpPr>
          <p:cNvPr id="3145807" name="Straight Arrow Connector 3145806"/>
          <p:cNvCxnSpPr>
            <a:cxnSpLocks/>
          </p:cNvCxnSpPr>
          <p:nvPr/>
        </p:nvCxnSpPr>
        <p:spPr>
          <a:xfrm flipH="1">
            <a:off x="2470522" y="2334609"/>
            <a:ext cx="520583" cy="47768"/>
          </a:xfrm>
          <a:prstGeom prst="straightConnector1">
            <a:avLst/>
          </a:prstGeom>
          <a:solidFill>
            <a:srgbClr val="FFFFFF"/>
          </a:solidFill>
          <a:ln w="25400">
            <a:solidFill>
              <a:srgbClr val="3893E0"/>
            </a:solidFill>
            <a:tailEnd type="triangle" w="lg" len="lg"/>
          </a:ln>
        </p:spPr>
      </p:cxnSp>
      <p:cxnSp>
        <p:nvCxnSpPr>
          <p:cNvPr id="3145808" name="Straight Arrow Connector 3145807"/>
          <p:cNvCxnSpPr>
            <a:cxnSpLocks/>
          </p:cNvCxnSpPr>
          <p:nvPr/>
        </p:nvCxnSpPr>
        <p:spPr>
          <a:xfrm flipH="1">
            <a:off x="3005715" y="2231660"/>
            <a:ext cx="443434" cy="22804"/>
          </a:xfrm>
          <a:prstGeom prst="straightConnector1">
            <a:avLst/>
          </a:prstGeom>
          <a:solidFill>
            <a:srgbClr val="FFFFFF"/>
          </a:solidFill>
          <a:ln w="25400">
            <a:solidFill>
              <a:srgbClr val="3893E0"/>
            </a:solidFill>
            <a:tailEnd type="triangle" w="lg" len="lg"/>
          </a:ln>
        </p:spPr>
      </p:cxnSp>
      <p:cxnSp>
        <p:nvCxnSpPr>
          <p:cNvPr id="3145809" name="Straight Arrow Connector 3145808"/>
          <p:cNvCxnSpPr>
            <a:cxnSpLocks/>
          </p:cNvCxnSpPr>
          <p:nvPr/>
        </p:nvCxnSpPr>
        <p:spPr>
          <a:xfrm flipH="1">
            <a:off x="3578726" y="2231661"/>
            <a:ext cx="482690" cy="9162"/>
          </a:xfrm>
          <a:prstGeom prst="straightConnector1">
            <a:avLst/>
          </a:prstGeom>
          <a:solidFill>
            <a:srgbClr val="FFFFFF"/>
          </a:solidFill>
          <a:ln w="25400">
            <a:solidFill>
              <a:srgbClr val="3893E0"/>
            </a:solidFill>
            <a:tailEnd type="triangle" w="lg" len="lg"/>
          </a:ln>
        </p:spPr>
      </p:cxnSp>
      <p:cxnSp>
        <p:nvCxnSpPr>
          <p:cNvPr id="3145810" name="Straight Arrow Connector 3145809"/>
          <p:cNvCxnSpPr>
            <a:cxnSpLocks/>
          </p:cNvCxnSpPr>
          <p:nvPr/>
        </p:nvCxnSpPr>
        <p:spPr>
          <a:xfrm flipH="1" flipV="1">
            <a:off x="4204691" y="2360799"/>
            <a:ext cx="314316" cy="2146"/>
          </a:xfrm>
          <a:prstGeom prst="straightConnector1">
            <a:avLst/>
          </a:prstGeom>
          <a:solidFill>
            <a:srgbClr val="FFFFFF"/>
          </a:solidFill>
          <a:ln w="25400">
            <a:solidFill>
              <a:srgbClr val="3893E0"/>
            </a:solidFill>
            <a:tailEnd type="triangle" w="lg" len="lg"/>
          </a:ln>
        </p:spPr>
      </p:cxnSp>
      <p:cxnSp>
        <p:nvCxnSpPr>
          <p:cNvPr id="3145811" name="Straight Arrow Connector 3145810"/>
          <p:cNvCxnSpPr>
            <a:cxnSpLocks/>
          </p:cNvCxnSpPr>
          <p:nvPr/>
        </p:nvCxnSpPr>
        <p:spPr>
          <a:xfrm flipH="1">
            <a:off x="3316202" y="3021993"/>
            <a:ext cx="599670" cy="17156"/>
          </a:xfrm>
          <a:prstGeom prst="straightConnector1">
            <a:avLst/>
          </a:prstGeom>
          <a:solidFill>
            <a:srgbClr val="FFFFFF"/>
          </a:solidFill>
          <a:ln w="25400">
            <a:solidFill>
              <a:srgbClr val="3893E0"/>
            </a:solidFill>
            <a:tailEnd type="triangle" w="lg" len="lg"/>
          </a:ln>
        </p:spPr>
      </p:cxnSp>
      <p:cxnSp>
        <p:nvCxnSpPr>
          <p:cNvPr id="3145812" name="Straight Arrow Connector 3145811"/>
          <p:cNvCxnSpPr>
            <a:cxnSpLocks/>
          </p:cNvCxnSpPr>
          <p:nvPr/>
        </p:nvCxnSpPr>
        <p:spPr>
          <a:xfrm flipH="1" flipV="1">
            <a:off x="3993212" y="3029246"/>
            <a:ext cx="823315" cy="3261"/>
          </a:xfrm>
          <a:prstGeom prst="straightConnector1">
            <a:avLst/>
          </a:prstGeom>
          <a:solidFill>
            <a:srgbClr val="FFFFFF"/>
          </a:solidFill>
          <a:ln w="25400">
            <a:solidFill>
              <a:srgbClr val="3893E0"/>
            </a:solidFill>
            <a:tailEnd type="triangle" w="lg" len="lg"/>
          </a:ln>
        </p:spPr>
      </p:cxnSp>
      <p:sp>
        <p:nvSpPr>
          <p:cNvPr id="1048761" name="Oval 1048760"/>
          <p:cNvSpPr/>
          <p:nvPr/>
        </p:nvSpPr>
        <p:spPr>
          <a:xfrm>
            <a:off x="5720902" y="2367630"/>
            <a:ext cx="355488" cy="355488"/>
          </a:xfrm>
          <a:prstGeom prst="ellipse">
            <a:avLst/>
          </a:prstGeom>
          <a:solidFill>
            <a:srgbClr val="E1793C"/>
          </a:solidFill>
        </p:spPr>
        <p:txBody>
          <a:bodyPr anchor="ctr"/>
          <a:lstStyle/>
          <a:p>
            <a:pPr algn="ctr"/>
            <a:endParaRPr lang="en-US"/>
          </a:p>
        </p:txBody>
      </p:sp>
      <p:sp>
        <p:nvSpPr>
          <p:cNvPr id="1048762" name="Oval 1048761"/>
          <p:cNvSpPr/>
          <p:nvPr/>
        </p:nvSpPr>
        <p:spPr>
          <a:xfrm>
            <a:off x="5227910" y="1848022"/>
            <a:ext cx="419849" cy="419849"/>
          </a:xfrm>
          <a:prstGeom prst="ellipse">
            <a:avLst/>
          </a:prstGeom>
          <a:solidFill>
            <a:srgbClr val="E1793C"/>
          </a:solidFill>
        </p:spPr>
        <p:txBody>
          <a:bodyPr anchor="ctr"/>
          <a:lstStyle/>
          <a:p>
            <a:pPr algn="ctr"/>
            <a:endParaRPr lang="en-US"/>
          </a:p>
        </p:txBody>
      </p:sp>
      <p:sp>
        <p:nvSpPr>
          <p:cNvPr id="1048763" name="Oval 1048762"/>
          <p:cNvSpPr/>
          <p:nvPr/>
        </p:nvSpPr>
        <p:spPr>
          <a:xfrm>
            <a:off x="4184104" y="3149763"/>
            <a:ext cx="355488" cy="355488"/>
          </a:xfrm>
          <a:prstGeom prst="ellipse">
            <a:avLst/>
          </a:prstGeom>
          <a:solidFill>
            <a:srgbClr val="E1793C"/>
          </a:solidFill>
        </p:spPr>
        <p:txBody>
          <a:bodyPr anchor="ctr"/>
          <a:lstStyle/>
          <a:p>
            <a:pPr algn="ctr"/>
            <a:endParaRPr lang="en-US"/>
          </a:p>
        </p:txBody>
      </p:sp>
      <p:sp>
        <p:nvSpPr>
          <p:cNvPr id="1048764" name="Oval 1048763"/>
          <p:cNvSpPr/>
          <p:nvPr/>
        </p:nvSpPr>
        <p:spPr>
          <a:xfrm>
            <a:off x="2188512" y="2757532"/>
            <a:ext cx="355488" cy="355488"/>
          </a:xfrm>
          <a:prstGeom prst="ellipse">
            <a:avLst/>
          </a:prstGeom>
          <a:solidFill>
            <a:srgbClr val="E1793C"/>
          </a:solidFill>
        </p:spPr>
        <p:txBody>
          <a:bodyPr anchor="ctr"/>
          <a:lstStyle/>
          <a:p>
            <a:pPr algn="ctr"/>
            <a:endParaRPr lang="en-US"/>
          </a:p>
        </p:txBody>
      </p:sp>
      <p:sp>
        <p:nvSpPr>
          <p:cNvPr id="1048765" name="Oval 1048764"/>
          <p:cNvSpPr/>
          <p:nvPr/>
        </p:nvSpPr>
        <p:spPr>
          <a:xfrm>
            <a:off x="6650347" y="2267870"/>
            <a:ext cx="355488" cy="355488"/>
          </a:xfrm>
          <a:prstGeom prst="ellipse">
            <a:avLst/>
          </a:prstGeom>
          <a:solidFill>
            <a:srgbClr val="E1793C"/>
          </a:solidFill>
        </p:spPr>
        <p:txBody>
          <a:bodyPr anchor="ctr"/>
          <a:lstStyle/>
          <a:p>
            <a:pPr algn="ctr"/>
            <a:endParaRPr lang="en-US"/>
          </a:p>
        </p:txBody>
      </p:sp>
      <p:sp>
        <p:nvSpPr>
          <p:cNvPr id="1048766" name="Oval 1048765"/>
          <p:cNvSpPr/>
          <p:nvPr/>
        </p:nvSpPr>
        <p:spPr>
          <a:xfrm>
            <a:off x="4204691" y="2445613"/>
            <a:ext cx="355488" cy="355488"/>
          </a:xfrm>
          <a:prstGeom prst="ellipse">
            <a:avLst/>
          </a:prstGeom>
          <a:solidFill>
            <a:srgbClr val="E1793C"/>
          </a:solidFill>
        </p:spPr>
        <p:txBody>
          <a:bodyPr anchor="ctr"/>
          <a:lstStyle/>
          <a:p>
            <a:pPr algn="ctr"/>
            <a:endParaRPr lang="en-US"/>
          </a:p>
        </p:txBody>
      </p:sp>
      <p:sp>
        <p:nvSpPr>
          <p:cNvPr id="1048767" name="Oval 1048766"/>
          <p:cNvSpPr/>
          <p:nvPr/>
        </p:nvSpPr>
        <p:spPr>
          <a:xfrm>
            <a:off x="7149004" y="2243061"/>
            <a:ext cx="355488" cy="355488"/>
          </a:xfrm>
          <a:prstGeom prst="ellipse">
            <a:avLst/>
          </a:prstGeom>
          <a:solidFill>
            <a:srgbClr val="E1793C"/>
          </a:solidFill>
        </p:spPr>
        <p:txBody>
          <a:bodyPr anchor="ctr"/>
          <a:lstStyle/>
          <a:p>
            <a:pPr algn="ctr"/>
            <a:endParaRPr lang="en-US"/>
          </a:p>
        </p:txBody>
      </p:sp>
      <p:sp>
        <p:nvSpPr>
          <p:cNvPr id="1048768" name="Oval 1048767"/>
          <p:cNvSpPr/>
          <p:nvPr/>
        </p:nvSpPr>
        <p:spPr>
          <a:xfrm flipV="1">
            <a:off x="6680929" y="2801100"/>
            <a:ext cx="294322" cy="294322"/>
          </a:xfrm>
          <a:prstGeom prst="ellipse">
            <a:avLst/>
          </a:prstGeom>
          <a:solidFill>
            <a:srgbClr val="0000FF"/>
          </a:solidFill>
          <a:ln w="25400">
            <a:solidFill>
              <a:srgbClr val="0000FF"/>
            </a:solidFill>
          </a:ln>
        </p:spPr>
        <p:txBody>
          <a:bodyPr anchor="ctr"/>
          <a:lstStyle/>
          <a:p>
            <a:pPr algn="ctr"/>
            <a:endParaRPr lang="en-US"/>
          </a:p>
        </p:txBody>
      </p:sp>
      <p:sp>
        <p:nvSpPr>
          <p:cNvPr id="1048769" name="TextBox 1048768"/>
          <p:cNvSpPr txBox="1"/>
          <p:nvPr/>
        </p:nvSpPr>
        <p:spPr>
          <a:xfrm>
            <a:off x="116708" y="3967590"/>
            <a:ext cx="8857008" cy="980439"/>
          </a:xfrm>
          <a:prstGeom prst="rect">
            <a:avLst/>
          </a:prstGeom>
        </p:spPr>
        <p:txBody>
          <a:bodyPr wrap="square" rtlCol="0">
            <a:spAutoFit/>
          </a:bodyPr>
          <a:lstStyle/>
          <a:p>
            <a:r>
              <a:rPr lang="en-US" sz="3000">
                <a:solidFill>
                  <a:srgbClr val="000000"/>
                </a:solidFill>
              </a:rPr>
              <a:t>(f) लगभग सभी उद्दीप्त उत्सर्जन एक ही  अक्ष  तथा कला  बद्ध है।</a:t>
            </a:r>
          </a:p>
        </p:txBody>
      </p:sp>
      <p:cxnSp>
        <p:nvCxnSpPr>
          <p:cNvPr id="3145813" name="Straight Connector 3145812"/>
          <p:cNvCxnSpPr>
            <a:cxnSpLocks/>
          </p:cNvCxnSpPr>
          <p:nvPr/>
        </p:nvCxnSpPr>
        <p:spPr>
          <a:xfrm flipV="1">
            <a:off x="1851477" y="5125220"/>
            <a:ext cx="6042833" cy="1035"/>
          </a:xfrm>
          <a:prstGeom prst="line">
            <a:avLst/>
          </a:prstGeom>
          <a:solidFill>
            <a:srgbClr val="FFFFFF"/>
          </a:solidFill>
          <a:ln w="25400">
            <a:solidFill>
              <a:srgbClr val="666666"/>
            </a:solidFill>
          </a:ln>
        </p:spPr>
      </p:cxnSp>
      <p:cxnSp>
        <p:nvCxnSpPr>
          <p:cNvPr id="3145814" name="Straight Connector 3145813"/>
          <p:cNvCxnSpPr>
            <a:cxnSpLocks/>
          </p:cNvCxnSpPr>
          <p:nvPr/>
        </p:nvCxnSpPr>
        <p:spPr>
          <a:xfrm flipV="1">
            <a:off x="1851478" y="6674795"/>
            <a:ext cx="6042833" cy="1035"/>
          </a:xfrm>
          <a:prstGeom prst="line">
            <a:avLst/>
          </a:prstGeom>
          <a:solidFill>
            <a:srgbClr val="FFFFFF"/>
          </a:solidFill>
          <a:ln w="25400">
            <a:solidFill>
              <a:srgbClr val="666666"/>
            </a:solidFill>
          </a:ln>
        </p:spPr>
      </p:cxnSp>
      <p:cxnSp>
        <p:nvCxnSpPr>
          <p:cNvPr id="3145815" name="Straight Connector 3145814"/>
          <p:cNvCxnSpPr>
            <a:cxnSpLocks/>
          </p:cNvCxnSpPr>
          <p:nvPr/>
        </p:nvCxnSpPr>
        <p:spPr>
          <a:xfrm flipH="1">
            <a:off x="7915366" y="5107461"/>
            <a:ext cx="18907" cy="1567334"/>
          </a:xfrm>
          <a:prstGeom prst="line">
            <a:avLst/>
          </a:prstGeom>
          <a:solidFill>
            <a:srgbClr val="FFFFFF"/>
          </a:solidFill>
          <a:ln w="25400">
            <a:solidFill>
              <a:srgbClr val="666666"/>
            </a:solidFill>
          </a:ln>
        </p:spPr>
      </p:cxnSp>
      <p:cxnSp>
        <p:nvCxnSpPr>
          <p:cNvPr id="3145816" name="Straight Connector 3145815"/>
          <p:cNvCxnSpPr>
            <a:cxnSpLocks/>
          </p:cNvCxnSpPr>
          <p:nvPr/>
        </p:nvCxnSpPr>
        <p:spPr>
          <a:xfrm flipH="1">
            <a:off x="1832571" y="5107461"/>
            <a:ext cx="18907" cy="1567334"/>
          </a:xfrm>
          <a:prstGeom prst="line">
            <a:avLst/>
          </a:prstGeom>
          <a:solidFill>
            <a:srgbClr val="FFFFFF"/>
          </a:solidFill>
          <a:ln w="25400">
            <a:solidFill>
              <a:srgbClr val="666666"/>
            </a:solidFill>
          </a:ln>
        </p:spPr>
      </p:cxnSp>
      <p:sp>
        <p:nvSpPr>
          <p:cNvPr id="1048770" name="Oval 1048769"/>
          <p:cNvSpPr/>
          <p:nvPr/>
        </p:nvSpPr>
        <p:spPr>
          <a:xfrm flipH="1">
            <a:off x="6289470" y="5303446"/>
            <a:ext cx="274113" cy="274111"/>
          </a:xfrm>
          <a:prstGeom prst="ellipse">
            <a:avLst/>
          </a:prstGeom>
          <a:solidFill>
            <a:srgbClr val="0000FF"/>
          </a:solidFill>
          <a:ln w="25400">
            <a:solidFill>
              <a:srgbClr val="0000FF"/>
            </a:solidFill>
          </a:ln>
        </p:spPr>
        <p:txBody>
          <a:bodyPr anchor="ctr"/>
          <a:lstStyle/>
          <a:p>
            <a:pPr algn="ctr"/>
            <a:endParaRPr lang="en-US"/>
          </a:p>
        </p:txBody>
      </p:sp>
      <p:sp>
        <p:nvSpPr>
          <p:cNvPr id="1048771" name="Oval 1048770"/>
          <p:cNvSpPr/>
          <p:nvPr/>
        </p:nvSpPr>
        <p:spPr>
          <a:xfrm flipH="1">
            <a:off x="7326748" y="5303446"/>
            <a:ext cx="274113" cy="274111"/>
          </a:xfrm>
          <a:prstGeom prst="ellipse">
            <a:avLst/>
          </a:prstGeom>
          <a:solidFill>
            <a:srgbClr val="0000FF"/>
          </a:solidFill>
          <a:ln w="25400">
            <a:solidFill>
              <a:srgbClr val="0000FF"/>
            </a:solidFill>
          </a:ln>
        </p:spPr>
        <p:txBody>
          <a:bodyPr anchor="ctr"/>
          <a:lstStyle/>
          <a:p>
            <a:pPr algn="ctr"/>
            <a:endParaRPr lang="en-US"/>
          </a:p>
        </p:txBody>
      </p:sp>
      <p:sp>
        <p:nvSpPr>
          <p:cNvPr id="1048772" name="Oval 1048771"/>
          <p:cNvSpPr/>
          <p:nvPr/>
        </p:nvSpPr>
        <p:spPr>
          <a:xfrm flipH="1">
            <a:off x="5614179" y="5318790"/>
            <a:ext cx="274113" cy="274111"/>
          </a:xfrm>
          <a:prstGeom prst="ellipse">
            <a:avLst/>
          </a:prstGeom>
          <a:solidFill>
            <a:srgbClr val="0000FF"/>
          </a:solidFill>
          <a:ln w="25400">
            <a:solidFill>
              <a:srgbClr val="0000FF"/>
            </a:solidFill>
          </a:ln>
        </p:spPr>
        <p:txBody>
          <a:bodyPr anchor="ctr"/>
          <a:lstStyle/>
          <a:p>
            <a:pPr algn="ctr"/>
            <a:endParaRPr lang="en-US"/>
          </a:p>
        </p:txBody>
      </p:sp>
      <p:sp>
        <p:nvSpPr>
          <p:cNvPr id="1048773" name="Oval 1048772"/>
          <p:cNvSpPr/>
          <p:nvPr/>
        </p:nvSpPr>
        <p:spPr>
          <a:xfrm flipH="1">
            <a:off x="4900564" y="5303446"/>
            <a:ext cx="274113" cy="274111"/>
          </a:xfrm>
          <a:prstGeom prst="ellipse">
            <a:avLst/>
          </a:prstGeom>
          <a:solidFill>
            <a:srgbClr val="0000FF"/>
          </a:solidFill>
          <a:ln w="25400">
            <a:solidFill>
              <a:srgbClr val="0000FF"/>
            </a:solidFill>
          </a:ln>
        </p:spPr>
        <p:txBody>
          <a:bodyPr anchor="ctr"/>
          <a:lstStyle/>
          <a:p>
            <a:pPr algn="ctr"/>
            <a:endParaRPr lang="en-US"/>
          </a:p>
        </p:txBody>
      </p:sp>
      <p:sp>
        <p:nvSpPr>
          <p:cNvPr id="1048774" name="Oval 1048773"/>
          <p:cNvSpPr/>
          <p:nvPr/>
        </p:nvSpPr>
        <p:spPr>
          <a:xfrm flipH="1">
            <a:off x="2092142" y="6400683"/>
            <a:ext cx="274113" cy="274111"/>
          </a:xfrm>
          <a:prstGeom prst="ellipse">
            <a:avLst/>
          </a:prstGeom>
          <a:solidFill>
            <a:srgbClr val="0000FF"/>
          </a:solidFill>
          <a:ln w="25400">
            <a:solidFill>
              <a:srgbClr val="0000FF"/>
            </a:solidFill>
          </a:ln>
        </p:spPr>
        <p:txBody>
          <a:bodyPr anchor="ctr"/>
          <a:lstStyle/>
          <a:p>
            <a:pPr algn="ctr"/>
            <a:endParaRPr lang="en-US"/>
          </a:p>
        </p:txBody>
      </p:sp>
      <p:sp>
        <p:nvSpPr>
          <p:cNvPr id="1048775" name="Oval 1048774"/>
          <p:cNvSpPr/>
          <p:nvPr/>
        </p:nvSpPr>
        <p:spPr>
          <a:xfrm flipH="1">
            <a:off x="4023087" y="6400682"/>
            <a:ext cx="274113" cy="274111"/>
          </a:xfrm>
          <a:prstGeom prst="ellipse">
            <a:avLst/>
          </a:prstGeom>
          <a:solidFill>
            <a:srgbClr val="0000FF"/>
          </a:solidFill>
          <a:ln w="25400">
            <a:solidFill>
              <a:srgbClr val="0000FF"/>
            </a:solidFill>
          </a:ln>
        </p:spPr>
        <p:txBody>
          <a:bodyPr anchor="ctr"/>
          <a:lstStyle/>
          <a:p>
            <a:pPr algn="ctr"/>
            <a:endParaRPr lang="en-US"/>
          </a:p>
        </p:txBody>
      </p:sp>
      <p:sp>
        <p:nvSpPr>
          <p:cNvPr id="1048776" name="Oval 1048775"/>
          <p:cNvSpPr/>
          <p:nvPr/>
        </p:nvSpPr>
        <p:spPr>
          <a:xfrm flipH="1">
            <a:off x="3570775" y="5318790"/>
            <a:ext cx="274113" cy="274111"/>
          </a:xfrm>
          <a:prstGeom prst="ellipse">
            <a:avLst/>
          </a:prstGeom>
          <a:solidFill>
            <a:srgbClr val="0000FF"/>
          </a:solidFill>
          <a:ln w="25400">
            <a:solidFill>
              <a:srgbClr val="0000FF"/>
            </a:solidFill>
          </a:ln>
        </p:spPr>
        <p:txBody>
          <a:bodyPr anchor="ctr"/>
          <a:lstStyle/>
          <a:p>
            <a:pPr algn="ctr"/>
            <a:endParaRPr lang="en-US"/>
          </a:p>
        </p:txBody>
      </p:sp>
      <p:sp>
        <p:nvSpPr>
          <p:cNvPr id="1048777" name="Oval 1048776"/>
          <p:cNvSpPr/>
          <p:nvPr/>
        </p:nvSpPr>
        <p:spPr>
          <a:xfrm flipH="1">
            <a:off x="3256590" y="6414727"/>
            <a:ext cx="274113" cy="274111"/>
          </a:xfrm>
          <a:prstGeom prst="ellipse">
            <a:avLst/>
          </a:prstGeom>
          <a:solidFill>
            <a:srgbClr val="0000FF"/>
          </a:solidFill>
          <a:ln w="25400">
            <a:solidFill>
              <a:srgbClr val="0000FF"/>
            </a:solidFill>
          </a:ln>
        </p:spPr>
        <p:txBody>
          <a:bodyPr anchor="ctr"/>
          <a:lstStyle/>
          <a:p>
            <a:pPr algn="ctr"/>
            <a:endParaRPr lang="en-US"/>
          </a:p>
        </p:txBody>
      </p:sp>
      <p:sp>
        <p:nvSpPr>
          <p:cNvPr id="1048778" name="Oval 1048777"/>
          <p:cNvSpPr/>
          <p:nvPr/>
        </p:nvSpPr>
        <p:spPr>
          <a:xfrm flipH="1">
            <a:off x="2791118" y="6400683"/>
            <a:ext cx="274113" cy="274111"/>
          </a:xfrm>
          <a:prstGeom prst="ellipse">
            <a:avLst/>
          </a:prstGeom>
          <a:solidFill>
            <a:srgbClr val="0000FF"/>
          </a:solidFill>
          <a:ln w="25400">
            <a:solidFill>
              <a:srgbClr val="0000FF"/>
            </a:solidFill>
          </a:ln>
        </p:spPr>
        <p:txBody>
          <a:bodyPr anchor="ctr"/>
          <a:lstStyle/>
          <a:p>
            <a:pPr algn="ctr"/>
            <a:endParaRPr lang="en-US"/>
          </a:p>
        </p:txBody>
      </p:sp>
      <p:cxnSp>
        <p:nvCxnSpPr>
          <p:cNvPr id="3145817" name="Straight Arrow Connector 3145816"/>
          <p:cNvCxnSpPr>
            <a:cxnSpLocks/>
          </p:cNvCxnSpPr>
          <p:nvPr/>
        </p:nvCxnSpPr>
        <p:spPr>
          <a:xfrm flipV="1">
            <a:off x="5033292" y="5503119"/>
            <a:ext cx="841040" cy="30786"/>
          </a:xfrm>
          <a:prstGeom prst="straightConnector1">
            <a:avLst/>
          </a:prstGeom>
          <a:solidFill>
            <a:srgbClr val="FFFFFF"/>
          </a:solidFill>
          <a:ln w="25400">
            <a:solidFill>
              <a:srgbClr val="3893E0"/>
            </a:solidFill>
            <a:tailEnd type="triangle" w="lg" len="lg"/>
          </a:ln>
        </p:spPr>
      </p:cxnSp>
      <p:cxnSp>
        <p:nvCxnSpPr>
          <p:cNvPr id="3145818" name="Straight Arrow Connector 3145817"/>
          <p:cNvCxnSpPr>
            <a:cxnSpLocks/>
          </p:cNvCxnSpPr>
          <p:nvPr/>
        </p:nvCxnSpPr>
        <p:spPr>
          <a:xfrm flipV="1">
            <a:off x="5763227" y="5532340"/>
            <a:ext cx="595532" cy="16124"/>
          </a:xfrm>
          <a:prstGeom prst="straightConnector1">
            <a:avLst/>
          </a:prstGeom>
          <a:solidFill>
            <a:srgbClr val="FFFFFF"/>
          </a:solidFill>
          <a:ln w="25400">
            <a:solidFill>
              <a:srgbClr val="3893E0"/>
            </a:solidFill>
            <a:tailEnd type="triangle" w="lg" len="lg"/>
          </a:ln>
        </p:spPr>
      </p:cxnSp>
      <p:cxnSp>
        <p:nvCxnSpPr>
          <p:cNvPr id="3145819" name="Straight Arrow Connector 3145818"/>
          <p:cNvCxnSpPr>
            <a:cxnSpLocks/>
          </p:cNvCxnSpPr>
          <p:nvPr/>
        </p:nvCxnSpPr>
        <p:spPr>
          <a:xfrm flipV="1">
            <a:off x="6579342" y="5425832"/>
            <a:ext cx="814898" cy="65599"/>
          </a:xfrm>
          <a:prstGeom prst="straightConnector1">
            <a:avLst/>
          </a:prstGeom>
          <a:solidFill>
            <a:srgbClr val="FFFFFF"/>
          </a:solidFill>
          <a:ln w="25400">
            <a:solidFill>
              <a:srgbClr val="3893E0"/>
            </a:solidFill>
            <a:tailEnd type="triangle" w="lg" len="lg"/>
          </a:ln>
        </p:spPr>
      </p:cxnSp>
      <p:cxnSp>
        <p:nvCxnSpPr>
          <p:cNvPr id="3145820" name="Straight Arrow Connector 3145819"/>
          <p:cNvCxnSpPr>
            <a:cxnSpLocks/>
          </p:cNvCxnSpPr>
          <p:nvPr/>
        </p:nvCxnSpPr>
        <p:spPr>
          <a:xfrm flipV="1">
            <a:off x="3365778" y="6522062"/>
            <a:ext cx="856482" cy="104159"/>
          </a:xfrm>
          <a:prstGeom prst="straightConnector1">
            <a:avLst/>
          </a:prstGeom>
          <a:solidFill>
            <a:srgbClr val="FFFFFF"/>
          </a:solidFill>
          <a:ln w="25400">
            <a:solidFill>
              <a:srgbClr val="3893E0"/>
            </a:solidFill>
            <a:tailEnd type="triangle" w="lg" len="lg"/>
          </a:ln>
        </p:spPr>
      </p:cxnSp>
      <p:cxnSp>
        <p:nvCxnSpPr>
          <p:cNvPr id="3145821" name="Straight Arrow Connector 3145820"/>
          <p:cNvCxnSpPr>
            <a:cxnSpLocks/>
          </p:cNvCxnSpPr>
          <p:nvPr/>
        </p:nvCxnSpPr>
        <p:spPr>
          <a:xfrm>
            <a:off x="2230430" y="6521250"/>
            <a:ext cx="608494" cy="45102"/>
          </a:xfrm>
          <a:prstGeom prst="straightConnector1">
            <a:avLst/>
          </a:prstGeom>
          <a:solidFill>
            <a:srgbClr val="FFFFFF"/>
          </a:solidFill>
          <a:ln w="25400">
            <a:solidFill>
              <a:srgbClr val="3893E0"/>
            </a:solidFill>
            <a:tailEnd type="triangle" w="lg" len="lg"/>
          </a:ln>
        </p:spPr>
      </p:cxnSp>
      <p:cxnSp>
        <p:nvCxnSpPr>
          <p:cNvPr id="3145822" name="Straight Arrow Connector 3145821"/>
          <p:cNvCxnSpPr>
            <a:cxnSpLocks/>
          </p:cNvCxnSpPr>
          <p:nvPr/>
        </p:nvCxnSpPr>
        <p:spPr>
          <a:xfrm>
            <a:off x="2798620" y="6591383"/>
            <a:ext cx="550827" cy="18038"/>
          </a:xfrm>
          <a:prstGeom prst="straightConnector1">
            <a:avLst/>
          </a:prstGeom>
          <a:solidFill>
            <a:srgbClr val="FFFFFF"/>
          </a:solidFill>
          <a:ln w="25400">
            <a:solidFill>
              <a:srgbClr val="3893E0"/>
            </a:solidFill>
            <a:tailEnd type="triangle" w="lg" len="lg"/>
          </a:ln>
        </p:spPr>
      </p:cxnSp>
      <p:sp>
        <p:nvSpPr>
          <p:cNvPr id="1048779" name="Oval 1048778"/>
          <p:cNvSpPr/>
          <p:nvPr/>
        </p:nvSpPr>
        <p:spPr>
          <a:xfrm flipH="1">
            <a:off x="6701137" y="6277672"/>
            <a:ext cx="274113" cy="274111"/>
          </a:xfrm>
          <a:prstGeom prst="ellipse">
            <a:avLst/>
          </a:prstGeom>
          <a:solidFill>
            <a:srgbClr val="0000FF"/>
          </a:solidFill>
          <a:ln w="25400">
            <a:solidFill>
              <a:srgbClr val="0000FF"/>
            </a:solidFill>
          </a:ln>
        </p:spPr>
        <p:txBody>
          <a:bodyPr anchor="ctr"/>
          <a:lstStyle/>
          <a:p>
            <a:pPr algn="ctr"/>
            <a:endParaRPr lang="en-US"/>
          </a:p>
        </p:txBody>
      </p:sp>
      <p:sp>
        <p:nvSpPr>
          <p:cNvPr id="1048780" name="Oval 1048779"/>
          <p:cNvSpPr/>
          <p:nvPr/>
        </p:nvSpPr>
        <p:spPr>
          <a:xfrm flipH="1">
            <a:off x="4169543" y="5518511"/>
            <a:ext cx="291519" cy="291519"/>
          </a:xfrm>
          <a:prstGeom prst="ellipse">
            <a:avLst/>
          </a:prstGeom>
          <a:solidFill>
            <a:srgbClr val="E1793C"/>
          </a:solidFill>
        </p:spPr>
        <p:txBody>
          <a:bodyPr anchor="ctr"/>
          <a:lstStyle/>
          <a:p>
            <a:pPr algn="ctr"/>
            <a:endParaRPr lang="en-US"/>
          </a:p>
        </p:txBody>
      </p:sp>
      <p:sp>
        <p:nvSpPr>
          <p:cNvPr id="1048781" name="Oval 1048780"/>
          <p:cNvSpPr/>
          <p:nvPr/>
        </p:nvSpPr>
        <p:spPr>
          <a:xfrm flipH="1">
            <a:off x="5356239" y="6246218"/>
            <a:ext cx="291519" cy="291519"/>
          </a:xfrm>
          <a:prstGeom prst="ellipse">
            <a:avLst/>
          </a:prstGeom>
          <a:solidFill>
            <a:srgbClr val="E1793C"/>
          </a:solidFill>
        </p:spPr>
        <p:txBody>
          <a:bodyPr anchor="ctr"/>
          <a:lstStyle/>
          <a:p>
            <a:pPr algn="ctr"/>
            <a:endParaRPr lang="en-US"/>
          </a:p>
        </p:txBody>
      </p:sp>
      <p:sp>
        <p:nvSpPr>
          <p:cNvPr id="1048782" name="Oval 1048781"/>
          <p:cNvSpPr/>
          <p:nvPr/>
        </p:nvSpPr>
        <p:spPr>
          <a:xfrm flipH="1">
            <a:off x="2801381" y="5431797"/>
            <a:ext cx="291519" cy="291519"/>
          </a:xfrm>
          <a:prstGeom prst="ellipse">
            <a:avLst/>
          </a:prstGeom>
          <a:solidFill>
            <a:srgbClr val="E1793C"/>
          </a:solidFill>
        </p:spPr>
        <p:txBody>
          <a:bodyPr anchor="ctr"/>
          <a:lstStyle/>
          <a:p>
            <a:pPr algn="ctr"/>
            <a:endParaRPr lang="en-US"/>
          </a:p>
        </p:txBody>
      </p:sp>
      <p:sp>
        <p:nvSpPr>
          <p:cNvPr id="1048783" name="Oval 1048782"/>
          <p:cNvSpPr/>
          <p:nvPr/>
        </p:nvSpPr>
        <p:spPr>
          <a:xfrm flipH="1">
            <a:off x="2324763" y="5810030"/>
            <a:ext cx="291519" cy="291519"/>
          </a:xfrm>
          <a:prstGeom prst="ellipse">
            <a:avLst/>
          </a:prstGeom>
          <a:solidFill>
            <a:srgbClr val="E1793C"/>
          </a:solidFill>
        </p:spPr>
        <p:txBody>
          <a:bodyPr anchor="ctr"/>
          <a:lstStyle/>
          <a:p>
            <a:pPr algn="ctr"/>
            <a:endParaRPr lang="en-US"/>
          </a:p>
        </p:txBody>
      </p:sp>
      <p:sp>
        <p:nvSpPr>
          <p:cNvPr id="1048784" name="Oval 1048783"/>
          <p:cNvSpPr/>
          <p:nvPr/>
        </p:nvSpPr>
        <p:spPr>
          <a:xfrm flipH="1">
            <a:off x="6857484" y="5969071"/>
            <a:ext cx="291519" cy="291519"/>
          </a:xfrm>
          <a:prstGeom prst="ellipse">
            <a:avLst/>
          </a:prstGeom>
          <a:solidFill>
            <a:srgbClr val="E1793C"/>
          </a:solidFill>
        </p:spPr>
        <p:txBody>
          <a:bodyPr anchor="ctr"/>
          <a:lstStyle/>
          <a:p>
            <a:pPr algn="ctr"/>
            <a:endParaRPr lang="en-US"/>
          </a:p>
        </p:txBody>
      </p:sp>
      <p:sp>
        <p:nvSpPr>
          <p:cNvPr id="1048785" name="Oval 1048784"/>
          <p:cNvSpPr/>
          <p:nvPr/>
        </p:nvSpPr>
        <p:spPr>
          <a:xfrm flipH="1">
            <a:off x="5706474" y="5891128"/>
            <a:ext cx="291519" cy="291519"/>
          </a:xfrm>
          <a:prstGeom prst="ellipse">
            <a:avLst/>
          </a:prstGeom>
          <a:solidFill>
            <a:srgbClr val="E1793C"/>
          </a:solidFill>
        </p:spPr>
        <p:txBody>
          <a:bodyPr anchor="ctr"/>
          <a:lstStyle/>
          <a:p>
            <a:pPr algn="ctr"/>
            <a:endParaRPr lang="en-US"/>
          </a:p>
        </p:txBody>
      </p:sp>
      <p:sp>
        <p:nvSpPr>
          <p:cNvPr id="1048786" name="Oval 1048785"/>
          <p:cNvSpPr/>
          <p:nvPr/>
        </p:nvSpPr>
        <p:spPr>
          <a:xfrm flipH="1">
            <a:off x="4609044" y="6522061"/>
            <a:ext cx="291519" cy="291519"/>
          </a:xfrm>
          <a:prstGeom prst="ellipse">
            <a:avLst/>
          </a:prstGeom>
          <a:solidFill>
            <a:srgbClr val="E1793C"/>
          </a:solidFill>
        </p:spPr>
        <p:txBody>
          <a:bodyPr anchor="ctr"/>
          <a:lstStyle/>
          <a:p>
            <a:pPr algn="ctr"/>
            <a:endParaRPr lang="en-US"/>
          </a:p>
        </p:txBody>
      </p:sp>
      <p:sp>
        <p:nvSpPr>
          <p:cNvPr id="1048787" name="Oval 1048786"/>
          <p:cNvSpPr/>
          <p:nvPr/>
        </p:nvSpPr>
        <p:spPr>
          <a:xfrm flipH="1">
            <a:off x="3616036" y="5920426"/>
            <a:ext cx="274113" cy="274111"/>
          </a:xfrm>
          <a:prstGeom prst="ellipse">
            <a:avLst/>
          </a:prstGeom>
          <a:solidFill>
            <a:srgbClr val="0000FF"/>
          </a:solidFill>
          <a:ln w="25400">
            <a:solidFill>
              <a:srgbClr val="0000FF"/>
            </a:solidFill>
          </a:ln>
        </p:spPr>
        <p:txBody>
          <a:bodyPr anchor="ctr"/>
          <a:lstStyle/>
          <a:p>
            <a:pPr algn="ctr"/>
            <a:endParaRPr lang="en-US"/>
          </a:p>
        </p:txBody>
      </p:sp>
      <p:sp>
        <p:nvSpPr>
          <p:cNvPr id="1048788" name="Oval 1048787"/>
          <p:cNvSpPr/>
          <p:nvPr/>
        </p:nvSpPr>
        <p:spPr>
          <a:xfrm flipH="1">
            <a:off x="4729216" y="6101549"/>
            <a:ext cx="274113" cy="274111"/>
          </a:xfrm>
          <a:prstGeom prst="ellipse">
            <a:avLst/>
          </a:prstGeom>
          <a:solidFill>
            <a:srgbClr val="0000FF"/>
          </a:solidFill>
          <a:ln w="25400">
            <a:solidFill>
              <a:srgbClr val="0000FF"/>
            </a:solidFill>
          </a:ln>
        </p:spPr>
        <p:txBody>
          <a:bodyPr anchor="ctr"/>
          <a:lstStyle/>
          <a:p>
            <a:pPr algn="ct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1048789" name="TextBox 1048788"/>
          <p:cNvSpPr txBox="1"/>
          <p:nvPr/>
        </p:nvSpPr>
        <p:spPr>
          <a:xfrm>
            <a:off x="571999" y="1537478"/>
            <a:ext cx="4000000" cy="891539"/>
          </a:xfrm>
          <a:prstGeom prst="rect">
            <a:avLst/>
          </a:prstGeom>
        </p:spPr>
        <p:txBody>
          <a:bodyPr wrap="square" rtlCol="0">
            <a:spAutoFit/>
          </a:bodyPr>
          <a:lstStyle/>
          <a:p>
            <a:r>
              <a:rPr lang="en-US" sz="5400" b="1">
                <a:solidFill>
                  <a:srgbClr val="C00000"/>
                </a:solidFill>
              </a:rPr>
              <a:t>Remark:-</a:t>
            </a:r>
          </a:p>
        </p:txBody>
      </p:sp>
      <p:sp>
        <p:nvSpPr>
          <p:cNvPr id="1048790" name="TextBox 1048789"/>
          <p:cNvSpPr txBox="1"/>
          <p:nvPr/>
        </p:nvSpPr>
        <p:spPr>
          <a:xfrm>
            <a:off x="198376" y="2781920"/>
            <a:ext cx="8044586" cy="2567940"/>
          </a:xfrm>
          <a:prstGeom prst="rect">
            <a:avLst/>
          </a:prstGeom>
        </p:spPr>
        <p:txBody>
          <a:bodyPr wrap="square" rtlCol="0">
            <a:spAutoFit/>
          </a:bodyPr>
          <a:lstStyle/>
          <a:p>
            <a:r>
              <a:rPr lang="en-US" sz="3300">
                <a:solidFill>
                  <a:srgbClr val="000000"/>
                </a:solidFill>
              </a:rPr>
              <a:t>ध्यान रहे कि उद्दिप्त उत्सर्जन को नीले तीर तथा स्वत : उत्सर्जन को भुरे तीर से दर्शाया गया है। इसके अतिरिक्त (c), (d), (e) तथा (f) मे आपतित पंपन नहीं दर्शाया गया हैं, जबकि आपटीत पंपन हो रहा हैं।</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1048791" name="TextBox 1048790"/>
          <p:cNvSpPr txBox="1"/>
          <p:nvPr/>
        </p:nvSpPr>
        <p:spPr>
          <a:xfrm>
            <a:off x="2571999" y="2613661"/>
            <a:ext cx="4000000" cy="815339"/>
          </a:xfrm>
          <a:prstGeom prst="rect">
            <a:avLst/>
          </a:prstGeom>
        </p:spPr>
        <p:txBody>
          <a:bodyPr wrap="square" rtlCol="0">
            <a:spAutoFit/>
          </a:bodyPr>
          <a:lstStyle/>
          <a:p>
            <a:r>
              <a:rPr lang="en-US" sz="4900" b="1" i="1">
                <a:solidFill>
                  <a:srgbClr val="BF0000"/>
                </a:solidFill>
                <a:effectLst>
                  <a:outerShdw blurRad="38100" dist="38100" dir="2700000" algn="br" rotWithShape="0">
                    <a:srgbClr val="000000"/>
                  </a:outerShdw>
                </a:effectLst>
              </a:rPr>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1048587" name="Title 1048586"/>
          <p:cNvSpPr>
            <a:spLocks noGrp="1"/>
          </p:cNvSpPr>
          <p:nvPr>
            <p:ph type="ctrTitle"/>
          </p:nvPr>
        </p:nvSpPr>
        <p:spPr>
          <a:xfrm>
            <a:off x="170237" y="1041400"/>
            <a:ext cx="7772400" cy="2397591"/>
          </a:xfrm>
        </p:spPr>
        <p:txBody>
          <a:bodyPr/>
          <a:lstStyle/>
          <a:p>
            <a:r>
              <a:rPr lang="en-US" sz="9600" i="1" u="none">
                <a:solidFill>
                  <a:srgbClr val="0000FF"/>
                </a:solidFill>
                <a:effectLst>
                  <a:outerShdw blurRad="38100" dist="38100" dir="2700000" algn="br" rotWithShape="0">
                    <a:srgbClr val="000000"/>
                  </a:outerShdw>
                </a:effectLst>
              </a:rPr>
              <a:t>लेसर</a:t>
            </a:r>
          </a:p>
        </p:txBody>
      </p:sp>
      <p:sp>
        <p:nvSpPr>
          <p:cNvPr id="1048588" name="TextBox 1048587"/>
          <p:cNvSpPr txBox="1"/>
          <p:nvPr/>
        </p:nvSpPr>
        <p:spPr>
          <a:xfrm>
            <a:off x="4148475" y="3729989"/>
            <a:ext cx="4847049" cy="1234440"/>
          </a:xfrm>
          <a:prstGeom prst="rect">
            <a:avLst/>
          </a:prstGeom>
        </p:spPr>
        <p:txBody>
          <a:bodyPr wrap="square" rtlCol="0">
            <a:spAutoFit/>
          </a:bodyPr>
          <a:lstStyle/>
          <a:p>
            <a:r>
              <a:rPr lang="en-US" sz="7700" i="1">
                <a:solidFill>
                  <a:srgbClr val="C00000"/>
                </a:solidFill>
                <a:effectLst>
                  <a:outerShdw blurRad="38100" dist="38100" dir="2700000" algn="br" rotWithShape="0">
                    <a:srgbClr val="000000"/>
                  </a:outerShdw>
                </a:effectLst>
              </a:rPr>
              <a:t>(Laser)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cxnSp>
        <p:nvCxnSpPr>
          <p:cNvPr id="3145728" name="Straight Connector 3145727"/>
          <p:cNvCxnSpPr>
            <a:cxnSpLocks/>
          </p:cNvCxnSpPr>
          <p:nvPr/>
        </p:nvCxnSpPr>
        <p:spPr>
          <a:xfrm flipV="1">
            <a:off x="4227364" y="3965453"/>
            <a:ext cx="4397486" cy="34684"/>
          </a:xfrm>
          <a:prstGeom prst="line">
            <a:avLst/>
          </a:prstGeom>
          <a:solidFill>
            <a:srgbClr val="FFFFFF"/>
          </a:solidFill>
          <a:ln w="63500">
            <a:solidFill>
              <a:srgbClr val="666666"/>
            </a:solidFill>
          </a:ln>
        </p:spPr>
      </p:cxnSp>
      <p:cxnSp>
        <p:nvCxnSpPr>
          <p:cNvPr id="3145729" name="Straight Connector 3145728"/>
          <p:cNvCxnSpPr>
            <a:cxnSpLocks/>
          </p:cNvCxnSpPr>
          <p:nvPr/>
        </p:nvCxnSpPr>
        <p:spPr>
          <a:xfrm flipV="1">
            <a:off x="4364468" y="4875508"/>
            <a:ext cx="4397486" cy="34684"/>
          </a:xfrm>
          <a:prstGeom prst="line">
            <a:avLst/>
          </a:prstGeom>
          <a:solidFill>
            <a:srgbClr val="FFFFFF"/>
          </a:solidFill>
          <a:ln w="63500">
            <a:solidFill>
              <a:srgbClr val="666666"/>
            </a:solidFill>
          </a:ln>
        </p:spPr>
      </p:cxnSp>
      <p:cxnSp>
        <p:nvCxnSpPr>
          <p:cNvPr id="3145730" name="Straight Connector 3145729"/>
          <p:cNvCxnSpPr>
            <a:cxnSpLocks/>
          </p:cNvCxnSpPr>
          <p:nvPr/>
        </p:nvCxnSpPr>
        <p:spPr>
          <a:xfrm flipV="1">
            <a:off x="4364467" y="5785562"/>
            <a:ext cx="4397486" cy="34684"/>
          </a:xfrm>
          <a:prstGeom prst="line">
            <a:avLst/>
          </a:prstGeom>
          <a:solidFill>
            <a:srgbClr val="FFFFFF"/>
          </a:solidFill>
          <a:ln w="63500">
            <a:solidFill>
              <a:srgbClr val="666666"/>
            </a:solidFill>
          </a:ln>
        </p:spPr>
      </p:cxnSp>
      <p:sp>
        <p:nvSpPr>
          <p:cNvPr id="1048589" name="TextBox 1048588"/>
          <p:cNvSpPr txBox="1"/>
          <p:nvPr/>
        </p:nvSpPr>
        <p:spPr>
          <a:xfrm>
            <a:off x="774480" y="3744865"/>
            <a:ext cx="4000000" cy="510540"/>
          </a:xfrm>
          <a:prstGeom prst="rect">
            <a:avLst/>
          </a:prstGeom>
        </p:spPr>
        <p:txBody>
          <a:bodyPr wrap="square" rtlCol="0">
            <a:spAutoFit/>
          </a:bodyPr>
          <a:lstStyle/>
          <a:p>
            <a:r>
              <a:rPr lang="en-US" sz="2800">
                <a:solidFill>
                  <a:srgbClr val="000000"/>
                </a:solidFill>
              </a:rPr>
              <a:t>उत्तेजित ऊर्जा अवस्था</a:t>
            </a:r>
          </a:p>
        </p:txBody>
      </p:sp>
      <p:sp>
        <p:nvSpPr>
          <p:cNvPr id="1048590" name="TextBox 1048589"/>
          <p:cNvSpPr txBox="1"/>
          <p:nvPr/>
        </p:nvSpPr>
        <p:spPr>
          <a:xfrm>
            <a:off x="1387902" y="5547634"/>
            <a:ext cx="4000000" cy="510540"/>
          </a:xfrm>
          <a:prstGeom prst="rect">
            <a:avLst/>
          </a:prstGeom>
        </p:spPr>
        <p:txBody>
          <a:bodyPr wrap="square" rtlCol="0">
            <a:spAutoFit/>
          </a:bodyPr>
          <a:lstStyle/>
          <a:p>
            <a:r>
              <a:rPr lang="en-US" sz="2800">
                <a:solidFill>
                  <a:srgbClr val="000000"/>
                </a:solidFill>
              </a:rPr>
              <a:t>मूल  ऊर्जा अवस्था</a:t>
            </a:r>
          </a:p>
        </p:txBody>
      </p:sp>
      <p:sp>
        <p:nvSpPr>
          <p:cNvPr id="1048591" name="TextBox 1048590"/>
          <p:cNvSpPr txBox="1"/>
          <p:nvPr/>
        </p:nvSpPr>
        <p:spPr>
          <a:xfrm>
            <a:off x="1387902" y="4765214"/>
            <a:ext cx="4000000" cy="510540"/>
          </a:xfrm>
          <a:prstGeom prst="rect">
            <a:avLst/>
          </a:prstGeom>
        </p:spPr>
        <p:txBody>
          <a:bodyPr wrap="square" rtlCol="0">
            <a:spAutoFit/>
          </a:bodyPr>
          <a:lstStyle/>
          <a:p>
            <a:r>
              <a:rPr lang="en-US" sz="2800">
                <a:solidFill>
                  <a:srgbClr val="000000"/>
                </a:solidFill>
              </a:rPr>
              <a:t> मितस्थाई अवस्था</a:t>
            </a:r>
          </a:p>
        </p:txBody>
      </p:sp>
      <p:sp>
        <p:nvSpPr>
          <p:cNvPr id="1048592" name="TextBox 1048591"/>
          <p:cNvSpPr txBox="1"/>
          <p:nvPr/>
        </p:nvSpPr>
        <p:spPr>
          <a:xfrm>
            <a:off x="364468" y="427904"/>
            <a:ext cx="6834734" cy="586740"/>
          </a:xfrm>
          <a:prstGeom prst="rect">
            <a:avLst/>
          </a:prstGeom>
        </p:spPr>
        <p:txBody>
          <a:bodyPr wrap="square" rtlCol="0">
            <a:spAutoFit/>
          </a:bodyPr>
          <a:lstStyle/>
          <a:p>
            <a:r>
              <a:rPr lang="en-US" sz="3300" b="1" i="0">
                <a:solidFill>
                  <a:srgbClr val="C00000"/>
                </a:solidFill>
              </a:rPr>
              <a:t> परमाणुओं के उर्जा अवस्था:-</a:t>
            </a:r>
          </a:p>
        </p:txBody>
      </p:sp>
      <p:sp>
        <p:nvSpPr>
          <p:cNvPr id="1048593" name="TextBox 1048592"/>
          <p:cNvSpPr txBox="1"/>
          <p:nvPr/>
        </p:nvSpPr>
        <p:spPr>
          <a:xfrm>
            <a:off x="152325" y="1351280"/>
            <a:ext cx="8727938" cy="1869440"/>
          </a:xfrm>
          <a:prstGeom prst="rect">
            <a:avLst/>
          </a:prstGeom>
        </p:spPr>
        <p:txBody>
          <a:bodyPr wrap="square" rtlCol="0">
            <a:spAutoFit/>
          </a:bodyPr>
          <a:lstStyle/>
          <a:p>
            <a:r>
              <a:rPr lang="en-US" sz="3000" b="0">
                <a:solidFill>
                  <a:srgbClr val="000000"/>
                </a:solidFill>
              </a:rPr>
              <a:t> परमाणुओं के ऊर्जा स्तर  विविक्त होते हैं। जिसमें वह रह  सकता है। इनमें सबसे न्यूनतम ऊर्जा स्तर को मूल ऊर्जा स्तर ,  अधिकतम   ऊर्जा स्तर को उत्तेजित ऊर्जा अवस्था तथा  मध्य वाले स्तर को  मितस्थाई अवस्था कहते हैं।</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1048594" name="TextBox 1048593"/>
          <p:cNvSpPr txBox="1"/>
          <p:nvPr/>
        </p:nvSpPr>
        <p:spPr>
          <a:xfrm>
            <a:off x="64905" y="403860"/>
            <a:ext cx="8857846" cy="840741"/>
          </a:xfrm>
          <a:prstGeom prst="rect">
            <a:avLst/>
          </a:prstGeom>
        </p:spPr>
        <p:txBody>
          <a:bodyPr wrap="square" rtlCol="0">
            <a:spAutoFit/>
          </a:bodyPr>
          <a:lstStyle/>
          <a:p>
            <a:r>
              <a:rPr lang="en-US" sz="5100" i="0">
                <a:solidFill>
                  <a:srgbClr val="C00000"/>
                </a:solidFill>
              </a:rPr>
              <a:t>अवशोषण :-</a:t>
            </a:r>
            <a:r>
              <a:rPr lang="en-US" sz="3100">
                <a:solidFill>
                  <a:srgbClr val="000000"/>
                </a:solidFill>
              </a:rPr>
              <a:t> </a:t>
            </a:r>
          </a:p>
        </p:txBody>
      </p:sp>
      <p:sp>
        <p:nvSpPr>
          <p:cNvPr id="1048595" name="TextBox 1048594"/>
          <p:cNvSpPr txBox="1"/>
          <p:nvPr/>
        </p:nvSpPr>
        <p:spPr>
          <a:xfrm>
            <a:off x="4493828" y="554947"/>
            <a:ext cx="4733024" cy="1082041"/>
          </a:xfrm>
          <a:prstGeom prst="rect">
            <a:avLst/>
          </a:prstGeom>
        </p:spPr>
        <p:txBody>
          <a:bodyPr wrap="square" rtlCol="0">
            <a:spAutoFit/>
          </a:bodyPr>
          <a:lstStyle/>
          <a:p>
            <a:pPr marL="457200" indent="-457200">
              <a:buFont typeface="Arial"/>
              <a:buChar char="•"/>
            </a:pPr>
            <a:r>
              <a:rPr lang="en-US" sz="3300">
                <a:solidFill>
                  <a:srgbClr val="000000"/>
                </a:solidFill>
              </a:rPr>
              <a:t>
जब पदार्थ को ऊर्जा दी </a:t>
            </a:r>
          </a:p>
        </p:txBody>
      </p:sp>
      <p:sp>
        <p:nvSpPr>
          <p:cNvPr id="1048596" name="TextBox 1048595"/>
          <p:cNvSpPr txBox="1"/>
          <p:nvPr/>
        </p:nvSpPr>
        <p:spPr>
          <a:xfrm>
            <a:off x="3654203" y="149860"/>
            <a:ext cx="5363587" cy="1539240"/>
          </a:xfrm>
          <a:prstGeom prst="rect">
            <a:avLst/>
          </a:prstGeom>
        </p:spPr>
        <p:txBody>
          <a:bodyPr wrap="square" rtlCol="0">
            <a:spAutoFit/>
          </a:bodyPr>
          <a:lstStyle/>
          <a:p>
            <a:r>
              <a:rPr lang="en-US" sz="3200">
                <a:solidFill>
                  <a:srgbClr val="000000"/>
                </a:solidFill>
              </a:rPr>
              <a:t>प्रत्येक पदार्थ के परमाणु सामान्यतः  मूल ऊर्जा अवस्था में होते हैं।</a:t>
            </a:r>
          </a:p>
        </p:txBody>
      </p:sp>
      <p:cxnSp>
        <p:nvCxnSpPr>
          <p:cNvPr id="3145731" name="Straight Connector 3145730"/>
          <p:cNvCxnSpPr>
            <a:cxnSpLocks/>
          </p:cNvCxnSpPr>
          <p:nvPr/>
        </p:nvCxnSpPr>
        <p:spPr>
          <a:xfrm>
            <a:off x="4368922" y="3801066"/>
            <a:ext cx="4266687" cy="81280"/>
          </a:xfrm>
          <a:prstGeom prst="line">
            <a:avLst/>
          </a:prstGeom>
          <a:solidFill>
            <a:srgbClr val="FFFFFF"/>
          </a:solidFill>
          <a:ln w="63500">
            <a:solidFill>
              <a:srgbClr val="666666"/>
            </a:solidFill>
          </a:ln>
        </p:spPr>
      </p:cxnSp>
      <p:sp>
        <p:nvSpPr>
          <p:cNvPr id="1048597" name="TextBox 1048596"/>
          <p:cNvSpPr txBox="1"/>
          <p:nvPr/>
        </p:nvSpPr>
        <p:spPr>
          <a:xfrm>
            <a:off x="751807" y="5441643"/>
            <a:ext cx="5363587" cy="574040"/>
          </a:xfrm>
          <a:prstGeom prst="rect">
            <a:avLst/>
          </a:prstGeom>
        </p:spPr>
        <p:txBody>
          <a:bodyPr wrap="square" rtlCol="0">
            <a:spAutoFit/>
          </a:bodyPr>
          <a:lstStyle/>
          <a:p>
            <a:r>
              <a:rPr lang="en-US" sz="3200">
                <a:solidFill>
                  <a:srgbClr val="000000"/>
                </a:solidFill>
              </a:rPr>
              <a:t>  मूल ऊर्जा अवस्था </a:t>
            </a:r>
          </a:p>
        </p:txBody>
      </p:sp>
      <p:sp>
        <p:nvSpPr>
          <p:cNvPr id="1048598" name="TextBox 1048597"/>
          <p:cNvSpPr txBox="1"/>
          <p:nvPr/>
        </p:nvSpPr>
        <p:spPr>
          <a:xfrm>
            <a:off x="750075" y="3429000"/>
            <a:ext cx="8267715" cy="586740"/>
          </a:xfrm>
          <a:prstGeom prst="rect">
            <a:avLst/>
          </a:prstGeom>
        </p:spPr>
        <p:txBody>
          <a:bodyPr wrap="square" rtlCol="0">
            <a:spAutoFit/>
          </a:bodyPr>
          <a:lstStyle/>
          <a:p>
            <a:r>
              <a:rPr lang="en-US" sz="3300">
                <a:solidFill>
                  <a:srgbClr val="000000"/>
                </a:solidFill>
              </a:rPr>
              <a:t>उत्तेजित ऊर्जा स्तर </a:t>
            </a:r>
            <a:endParaRPr lang="en-US" sz="2800">
              <a:solidFill>
                <a:srgbClr val="000000"/>
              </a:solidFill>
            </a:endParaRPr>
          </a:p>
        </p:txBody>
      </p:sp>
      <p:cxnSp>
        <p:nvCxnSpPr>
          <p:cNvPr id="3145732" name="Straight Connector 3145731"/>
          <p:cNvCxnSpPr>
            <a:cxnSpLocks/>
          </p:cNvCxnSpPr>
          <p:nvPr/>
        </p:nvCxnSpPr>
        <p:spPr>
          <a:xfrm flipV="1">
            <a:off x="4588300" y="5695084"/>
            <a:ext cx="4055696" cy="33579"/>
          </a:xfrm>
          <a:prstGeom prst="line">
            <a:avLst/>
          </a:prstGeom>
          <a:solidFill>
            <a:srgbClr val="FFFFFF"/>
          </a:solidFill>
          <a:ln w="63500">
            <a:solidFill>
              <a:srgbClr val="666666"/>
            </a:solidFill>
          </a:ln>
        </p:spPr>
      </p:cxnSp>
      <p:sp>
        <p:nvSpPr>
          <p:cNvPr id="1048599" name="Oval 1048598"/>
          <p:cNvSpPr/>
          <p:nvPr/>
        </p:nvSpPr>
        <p:spPr>
          <a:xfrm>
            <a:off x="5546509" y="5407268"/>
            <a:ext cx="568884" cy="568884"/>
          </a:xfrm>
          <a:prstGeom prst="ellipse">
            <a:avLst/>
          </a:prstGeom>
          <a:solidFill>
            <a:srgbClr val="FFFFFF"/>
          </a:solidFill>
          <a:ln w="25400">
            <a:solidFill>
              <a:srgbClr val="666666"/>
            </a:solidFill>
          </a:ln>
        </p:spPr>
        <p:txBody>
          <a:bodyPr anchor="ctr"/>
          <a:lstStyle/>
          <a:p>
            <a:pPr algn="ctr"/>
            <a:endParaRPr lang="en-US"/>
          </a:p>
        </p:txBody>
      </p:sp>
      <p:cxnSp>
        <p:nvCxnSpPr>
          <p:cNvPr id="3145733" name="Straight Arrow Connector 3145732"/>
          <p:cNvCxnSpPr>
            <a:cxnSpLocks/>
          </p:cNvCxnSpPr>
          <p:nvPr/>
        </p:nvCxnSpPr>
        <p:spPr>
          <a:xfrm flipV="1">
            <a:off x="5830950" y="3810819"/>
            <a:ext cx="53751" cy="1823044"/>
          </a:xfrm>
          <a:prstGeom prst="straightConnector1">
            <a:avLst/>
          </a:prstGeom>
          <a:solidFill>
            <a:srgbClr val="FFFFFF"/>
          </a:solidFill>
          <a:ln w="25400">
            <a:solidFill>
              <a:srgbClr val="666666"/>
            </a:solidFill>
            <a:tailEnd type="triangle" w="lg" len="lg"/>
          </a:ln>
        </p:spPr>
      </p:cxnSp>
      <p:sp>
        <p:nvSpPr>
          <p:cNvPr id="1048600" name="Oval 1048599"/>
          <p:cNvSpPr/>
          <p:nvPr/>
        </p:nvSpPr>
        <p:spPr>
          <a:xfrm>
            <a:off x="5815985" y="3305366"/>
            <a:ext cx="520011" cy="520011"/>
          </a:xfrm>
          <a:prstGeom prst="ellipse">
            <a:avLst/>
          </a:prstGeom>
          <a:solidFill>
            <a:srgbClr val="FFFFFF"/>
          </a:solidFill>
          <a:ln w="25400">
            <a:solidFill>
              <a:srgbClr val="000000"/>
            </a:solidFill>
          </a:ln>
        </p:spPr>
        <p:txBody>
          <a:bodyPr anchor="ctr"/>
          <a:lstStyle/>
          <a:p>
            <a:pPr algn="ctr"/>
            <a:endParaRPr lang="en-US"/>
          </a:p>
        </p:txBody>
      </p:sp>
      <p:sp>
        <p:nvSpPr>
          <p:cNvPr id="1048601" name="Right Arrow 1048600"/>
          <p:cNvSpPr/>
          <p:nvPr/>
        </p:nvSpPr>
        <p:spPr>
          <a:xfrm>
            <a:off x="4543257" y="4602548"/>
            <a:ext cx="479171" cy="239585"/>
          </a:xfrm>
          <a:prstGeom prst="rightArrow">
            <a:avLst/>
          </a:prstGeom>
          <a:solidFill>
            <a:srgbClr val="FFFFFF"/>
          </a:solidFill>
          <a:ln w="25400">
            <a:solidFill>
              <a:srgbClr val="666666"/>
            </a:solidFill>
          </a:ln>
        </p:spPr>
        <p:txBody>
          <a:bodyPr anchor="ctr"/>
          <a:lstStyle/>
          <a:p>
            <a:pPr algn="ctr"/>
            <a:endParaRPr lang="en-US"/>
          </a:p>
        </p:txBody>
      </p:sp>
      <p:sp>
        <p:nvSpPr>
          <p:cNvPr id="1048603" name="TextBox 1048602"/>
          <p:cNvSpPr txBox="1"/>
          <p:nvPr/>
        </p:nvSpPr>
        <p:spPr>
          <a:xfrm>
            <a:off x="251882" y="1697463"/>
            <a:ext cx="8640234" cy="1082040"/>
          </a:xfrm>
          <a:prstGeom prst="rect">
            <a:avLst/>
          </a:prstGeom>
        </p:spPr>
        <p:txBody>
          <a:bodyPr wrap="square" rtlCol="0">
            <a:spAutoFit/>
          </a:bodyPr>
          <a:lstStyle/>
          <a:p>
            <a:r>
              <a:rPr lang="en-US" sz="3300">
                <a:solidFill>
                  <a:srgbClr val="000000"/>
                </a:solidFill>
              </a:rPr>
              <a:t>जाती है , तो उसके परमाणु ऊर्जा को अवशोषित करके उत्तेजित ऊर्जा स्तर में पहुंच जाते हैं।</a:t>
            </a:r>
            <a:endParaRPr lang="en-US" sz="2800">
              <a:solidFill>
                <a:srgbClr val="000000"/>
              </a:solidFill>
            </a:endParaRPr>
          </a:p>
        </p:txBody>
      </p:sp>
      <p:sp>
        <p:nvSpPr>
          <p:cNvPr id="1048851" name="TextBox 1048850"/>
          <p:cNvSpPr txBox="1"/>
          <p:nvPr/>
        </p:nvSpPr>
        <p:spPr>
          <a:xfrm flipH="1">
            <a:off x="4543256" y="4015740"/>
            <a:ext cx="794881" cy="510540"/>
          </a:xfrm>
          <a:prstGeom prst="rect">
            <a:avLst/>
          </a:prstGeom>
        </p:spPr>
        <p:txBody>
          <a:bodyPr wrap="square" rtlCol="0">
            <a:spAutoFit/>
          </a:bodyPr>
          <a:lstStyle/>
          <a:p>
            <a:r>
              <a:rPr lang="en-US" sz="2800">
                <a:solidFill>
                  <a:srgbClr val="000000"/>
                </a:solidFill>
              </a:rPr>
              <a:t>hυ</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1048604" name="TextBox 1048603"/>
          <p:cNvSpPr txBox="1"/>
          <p:nvPr/>
        </p:nvSpPr>
        <p:spPr>
          <a:xfrm>
            <a:off x="1094107" y="0"/>
            <a:ext cx="6924293" cy="650240"/>
          </a:xfrm>
          <a:prstGeom prst="rect">
            <a:avLst/>
          </a:prstGeom>
        </p:spPr>
        <p:txBody>
          <a:bodyPr wrap="square" rtlCol="0">
            <a:spAutoFit/>
          </a:bodyPr>
          <a:lstStyle/>
          <a:p>
            <a:r>
              <a:rPr lang="en-US" sz="3800" b="1">
                <a:solidFill>
                  <a:srgbClr val="FF0000"/>
                </a:solidFill>
              </a:rPr>
              <a:t>स्वत: या क्षणिक उत्सर्जन:-</a:t>
            </a:r>
          </a:p>
        </p:txBody>
      </p:sp>
      <p:sp>
        <p:nvSpPr>
          <p:cNvPr id="1048605" name="TextBox 1048604"/>
          <p:cNvSpPr txBox="1"/>
          <p:nvPr/>
        </p:nvSpPr>
        <p:spPr>
          <a:xfrm>
            <a:off x="183603" y="650239"/>
            <a:ext cx="8875999" cy="828040"/>
          </a:xfrm>
          <a:prstGeom prst="rect">
            <a:avLst/>
          </a:prstGeom>
        </p:spPr>
        <p:txBody>
          <a:bodyPr wrap="square" rtlCol="0">
            <a:spAutoFit/>
          </a:bodyPr>
          <a:lstStyle/>
          <a:p>
            <a:pPr marL="457200" indent="-457200">
              <a:buFont typeface="Arial"/>
              <a:buChar char="•"/>
            </a:pPr>
            <a:r>
              <a:rPr lang="en-US" sz="2500">
                <a:solidFill>
                  <a:srgbClr val="000000"/>
                </a:solidFill>
              </a:rPr>
              <a:t>जब किसी पदार्थ को उर्जा दी जाती है तो उसके परमाणु अपने मूल ऊर्जा अवस्था से उत्तेजित ऊर्जा अवस्था में पहुंच जाती है।</a:t>
            </a:r>
          </a:p>
        </p:txBody>
      </p:sp>
      <p:sp>
        <p:nvSpPr>
          <p:cNvPr id="1048606" name="TextBox 1048605"/>
          <p:cNvSpPr txBox="1"/>
          <p:nvPr/>
        </p:nvSpPr>
        <p:spPr>
          <a:xfrm>
            <a:off x="183603" y="1478279"/>
            <a:ext cx="8372675" cy="510540"/>
          </a:xfrm>
          <a:prstGeom prst="rect">
            <a:avLst/>
          </a:prstGeom>
        </p:spPr>
        <p:txBody>
          <a:bodyPr wrap="square" rtlCol="0">
            <a:spAutoFit/>
          </a:bodyPr>
          <a:lstStyle/>
          <a:p>
            <a:pPr marL="457200" indent="-457200">
              <a:buFont typeface="Arial"/>
              <a:buChar char="•"/>
            </a:pPr>
            <a:r>
              <a:rPr lang="en-US" sz="2800">
                <a:solidFill>
                  <a:srgbClr val="000000"/>
                </a:solidFill>
              </a:rPr>
              <a:t> इस अवस्था में परमाणु 10⁻¹⁰सेकंड तक रह सकते हैं।</a:t>
            </a:r>
          </a:p>
        </p:txBody>
      </p:sp>
      <p:sp>
        <p:nvSpPr>
          <p:cNvPr id="1048607" name="TextBox 1048606"/>
          <p:cNvSpPr txBox="1"/>
          <p:nvPr/>
        </p:nvSpPr>
        <p:spPr>
          <a:xfrm>
            <a:off x="52903" y="4204687"/>
            <a:ext cx="9006697" cy="1196340"/>
          </a:xfrm>
          <a:prstGeom prst="rect">
            <a:avLst/>
          </a:prstGeom>
        </p:spPr>
        <p:txBody>
          <a:bodyPr wrap="square" rtlCol="0">
            <a:spAutoFit/>
          </a:bodyPr>
          <a:lstStyle/>
          <a:p>
            <a:pPr marL="457200" indent="-457200">
              <a:buFont typeface="Arial"/>
              <a:buChar char="•"/>
            </a:pPr>
            <a:r>
              <a:rPr lang="en-US" sz="2500">
                <a:solidFill>
                  <a:srgbClr val="000000"/>
                </a:solidFill>
              </a:rPr>
              <a:t> जब परमाणु उत्तेजित ऊर्जा अवस्था से मूल ऊर्जा अवस्था में आता है तो अवस्थाओं के संगत ऊर्जा का अंतर  फोटान रूप में उत्सर्जित होता है। इस प्रकार,  फोटान उत्सर्जन को   स्वत: उत्सर्जन कहते हैं।</a:t>
            </a:r>
          </a:p>
        </p:txBody>
      </p:sp>
      <p:sp>
        <p:nvSpPr>
          <p:cNvPr id="1048608" name="TextBox 1048607"/>
          <p:cNvSpPr txBox="1"/>
          <p:nvPr/>
        </p:nvSpPr>
        <p:spPr>
          <a:xfrm>
            <a:off x="1094106" y="5401026"/>
            <a:ext cx="7885679" cy="1463040"/>
          </a:xfrm>
          <a:prstGeom prst="rect">
            <a:avLst/>
          </a:prstGeom>
        </p:spPr>
        <p:txBody>
          <a:bodyPr wrap="square" rtlCol="0">
            <a:spAutoFit/>
          </a:bodyPr>
          <a:lstStyle/>
          <a:p>
            <a:r>
              <a:rPr lang="en-US" sz="2300">
                <a:solidFill>
                  <a:srgbClr val="000000"/>
                </a:solidFill>
              </a:rPr>
              <a:t>यदि  उत्तेजित ऊर्जा स्तर में ऊर्जा E तथा मूल ऊर्जा स्तर में Eo हो तो ऊर्जा अंतर
∆E = E - Eo = hu
 जहां h =  प्लांक   स्थिरंक = 6•6 × 10⁻³⁴ जूल/सेकंड</a:t>
            </a:r>
          </a:p>
        </p:txBody>
      </p:sp>
      <p:cxnSp>
        <p:nvCxnSpPr>
          <p:cNvPr id="3145734" name="Straight Connector 3145733"/>
          <p:cNvCxnSpPr>
            <a:cxnSpLocks/>
          </p:cNvCxnSpPr>
          <p:nvPr/>
        </p:nvCxnSpPr>
        <p:spPr>
          <a:xfrm>
            <a:off x="1590694" y="2635188"/>
            <a:ext cx="2443419" cy="20585"/>
          </a:xfrm>
          <a:prstGeom prst="line">
            <a:avLst/>
          </a:prstGeom>
          <a:solidFill>
            <a:srgbClr val="FFFFFF"/>
          </a:solidFill>
          <a:ln w="25400">
            <a:solidFill>
              <a:srgbClr val="666666"/>
            </a:solidFill>
          </a:ln>
        </p:spPr>
      </p:cxnSp>
      <p:cxnSp>
        <p:nvCxnSpPr>
          <p:cNvPr id="3145735" name="Straight Connector 3145734"/>
          <p:cNvCxnSpPr>
            <a:cxnSpLocks/>
          </p:cNvCxnSpPr>
          <p:nvPr/>
        </p:nvCxnSpPr>
        <p:spPr>
          <a:xfrm>
            <a:off x="5036944" y="2721062"/>
            <a:ext cx="2443419" cy="20585"/>
          </a:xfrm>
          <a:prstGeom prst="line">
            <a:avLst/>
          </a:prstGeom>
          <a:solidFill>
            <a:srgbClr val="FFFFFF"/>
          </a:solidFill>
          <a:ln w="25400">
            <a:solidFill>
              <a:srgbClr val="666666"/>
            </a:solidFill>
          </a:ln>
        </p:spPr>
      </p:cxnSp>
      <p:sp>
        <p:nvSpPr>
          <p:cNvPr id="1048609" name="Oval 1048608"/>
          <p:cNvSpPr/>
          <p:nvPr/>
        </p:nvSpPr>
        <p:spPr>
          <a:xfrm>
            <a:off x="5815983" y="3305366"/>
            <a:ext cx="422220" cy="422220"/>
          </a:xfrm>
          <a:prstGeom prst="ellipse">
            <a:avLst/>
          </a:prstGeom>
          <a:solidFill>
            <a:srgbClr val="FFFFFF"/>
          </a:solidFill>
          <a:ln w="25400">
            <a:solidFill>
              <a:srgbClr val="000000"/>
            </a:solidFill>
          </a:ln>
        </p:spPr>
        <p:txBody>
          <a:bodyPr anchor="ctr"/>
          <a:lstStyle/>
          <a:p>
            <a:pPr algn="ctr"/>
            <a:endParaRPr lang="en-US"/>
          </a:p>
        </p:txBody>
      </p:sp>
      <p:sp>
        <p:nvSpPr>
          <p:cNvPr id="1048610" name="Oval 1048609"/>
          <p:cNvSpPr/>
          <p:nvPr/>
        </p:nvSpPr>
        <p:spPr>
          <a:xfrm>
            <a:off x="3602975" y="3229016"/>
            <a:ext cx="431138" cy="431138"/>
          </a:xfrm>
          <a:prstGeom prst="ellipse">
            <a:avLst/>
          </a:prstGeom>
          <a:solidFill>
            <a:srgbClr val="FFFFFF"/>
          </a:solidFill>
          <a:ln w="25400">
            <a:solidFill>
              <a:srgbClr val="000000"/>
            </a:solidFill>
          </a:ln>
        </p:spPr>
        <p:txBody>
          <a:bodyPr anchor="ctr"/>
          <a:lstStyle/>
          <a:p>
            <a:pPr algn="ctr"/>
            <a:endParaRPr lang="en-US"/>
          </a:p>
        </p:txBody>
      </p:sp>
      <p:sp>
        <p:nvSpPr>
          <p:cNvPr id="1048611" name="Oval 1048610"/>
          <p:cNvSpPr/>
          <p:nvPr/>
        </p:nvSpPr>
        <p:spPr>
          <a:xfrm>
            <a:off x="2390183" y="3228541"/>
            <a:ext cx="422220" cy="422220"/>
          </a:xfrm>
          <a:prstGeom prst="ellipse">
            <a:avLst/>
          </a:prstGeom>
          <a:solidFill>
            <a:srgbClr val="FFFFFF"/>
          </a:solidFill>
          <a:ln w="25400">
            <a:solidFill>
              <a:srgbClr val="000000"/>
            </a:solidFill>
          </a:ln>
        </p:spPr>
        <p:txBody>
          <a:bodyPr anchor="ctr"/>
          <a:lstStyle/>
          <a:p>
            <a:pPr algn="ctr"/>
            <a:endParaRPr lang="en-US"/>
          </a:p>
        </p:txBody>
      </p:sp>
      <p:sp>
        <p:nvSpPr>
          <p:cNvPr id="1048612" name="Oval 1048611"/>
          <p:cNvSpPr/>
          <p:nvPr/>
        </p:nvSpPr>
        <p:spPr>
          <a:xfrm>
            <a:off x="6258653" y="2309134"/>
            <a:ext cx="422220" cy="422220"/>
          </a:xfrm>
          <a:prstGeom prst="ellipse">
            <a:avLst/>
          </a:prstGeom>
          <a:solidFill>
            <a:srgbClr val="FFFFFF"/>
          </a:solidFill>
          <a:ln w="25400">
            <a:solidFill>
              <a:srgbClr val="000000"/>
            </a:solidFill>
          </a:ln>
        </p:spPr>
        <p:txBody>
          <a:bodyPr anchor="ctr"/>
          <a:lstStyle/>
          <a:p>
            <a:pPr algn="ctr"/>
            <a:endParaRPr lang="en-US"/>
          </a:p>
        </p:txBody>
      </p:sp>
      <p:sp>
        <p:nvSpPr>
          <p:cNvPr id="1048613" name="Oval 1048612"/>
          <p:cNvSpPr/>
          <p:nvPr/>
        </p:nvSpPr>
        <p:spPr>
          <a:xfrm>
            <a:off x="6469763" y="3305366"/>
            <a:ext cx="422220" cy="422220"/>
          </a:xfrm>
          <a:prstGeom prst="ellipse">
            <a:avLst/>
          </a:prstGeom>
          <a:solidFill>
            <a:srgbClr val="FFFFFF"/>
          </a:solidFill>
          <a:ln w="25400">
            <a:solidFill>
              <a:srgbClr val="000000"/>
            </a:solidFill>
          </a:ln>
        </p:spPr>
        <p:txBody>
          <a:bodyPr anchor="ctr"/>
          <a:lstStyle/>
          <a:p>
            <a:pPr algn="ctr"/>
            <a:endParaRPr lang="en-US"/>
          </a:p>
        </p:txBody>
      </p:sp>
      <p:sp>
        <p:nvSpPr>
          <p:cNvPr id="1048614" name="Oval 1048613"/>
          <p:cNvSpPr/>
          <p:nvPr/>
        </p:nvSpPr>
        <p:spPr>
          <a:xfrm>
            <a:off x="2952104" y="2309133"/>
            <a:ext cx="422220" cy="422220"/>
          </a:xfrm>
          <a:prstGeom prst="ellipse">
            <a:avLst/>
          </a:prstGeom>
          <a:solidFill>
            <a:srgbClr val="FFFFFF"/>
          </a:solidFill>
          <a:ln w="25400">
            <a:solidFill>
              <a:srgbClr val="000000"/>
            </a:solidFill>
          </a:ln>
        </p:spPr>
        <p:txBody>
          <a:bodyPr anchor="ctr"/>
          <a:lstStyle/>
          <a:p>
            <a:pPr algn="ctr"/>
            <a:endParaRPr lang="en-US"/>
          </a:p>
        </p:txBody>
      </p:sp>
      <p:cxnSp>
        <p:nvCxnSpPr>
          <p:cNvPr id="3145736" name="Straight Connector 3145735"/>
          <p:cNvCxnSpPr>
            <a:cxnSpLocks/>
          </p:cNvCxnSpPr>
          <p:nvPr/>
        </p:nvCxnSpPr>
        <p:spPr>
          <a:xfrm>
            <a:off x="5036943" y="3717294"/>
            <a:ext cx="2443419" cy="20585"/>
          </a:xfrm>
          <a:prstGeom prst="line">
            <a:avLst/>
          </a:prstGeom>
          <a:solidFill>
            <a:srgbClr val="FFFFFF"/>
          </a:solidFill>
          <a:ln w="25400">
            <a:solidFill>
              <a:srgbClr val="666666"/>
            </a:solidFill>
          </a:ln>
        </p:spPr>
      </p:cxnSp>
      <p:cxnSp>
        <p:nvCxnSpPr>
          <p:cNvPr id="3145737" name="Straight Connector 3145736"/>
          <p:cNvCxnSpPr>
            <a:cxnSpLocks/>
          </p:cNvCxnSpPr>
          <p:nvPr/>
        </p:nvCxnSpPr>
        <p:spPr>
          <a:xfrm>
            <a:off x="1926521" y="3696708"/>
            <a:ext cx="2443419" cy="20585"/>
          </a:xfrm>
          <a:prstGeom prst="line">
            <a:avLst/>
          </a:prstGeom>
          <a:solidFill>
            <a:srgbClr val="FFFFFF"/>
          </a:solidFill>
          <a:ln w="25400">
            <a:solidFill>
              <a:srgbClr val="666666"/>
            </a:solidFill>
          </a:ln>
        </p:spPr>
      </p:cxnSp>
      <p:sp>
        <p:nvSpPr>
          <p:cNvPr id="1048615" name="Oval 1048614"/>
          <p:cNvSpPr/>
          <p:nvPr/>
        </p:nvSpPr>
        <p:spPr>
          <a:xfrm>
            <a:off x="5546128" y="2298841"/>
            <a:ext cx="422220" cy="422220"/>
          </a:xfrm>
          <a:prstGeom prst="ellipse">
            <a:avLst/>
          </a:prstGeom>
          <a:solidFill>
            <a:srgbClr val="FFFFFF"/>
          </a:solidFill>
          <a:ln w="25400">
            <a:solidFill>
              <a:srgbClr val="000000"/>
            </a:solidFill>
          </a:ln>
        </p:spPr>
        <p:txBody>
          <a:bodyPr anchor="ctr"/>
          <a:lstStyle/>
          <a:p>
            <a:pPr algn="ctr"/>
            <a:endParaRPr lang="en-US"/>
          </a:p>
        </p:txBody>
      </p:sp>
      <p:sp>
        <p:nvSpPr>
          <p:cNvPr id="1048616" name="Oval 1048615"/>
          <p:cNvSpPr/>
          <p:nvPr/>
        </p:nvSpPr>
        <p:spPr>
          <a:xfrm>
            <a:off x="2179072" y="2252394"/>
            <a:ext cx="422220" cy="422220"/>
          </a:xfrm>
          <a:prstGeom prst="ellipse">
            <a:avLst/>
          </a:prstGeom>
          <a:solidFill>
            <a:srgbClr val="FFFFFF"/>
          </a:solidFill>
          <a:ln w="25400">
            <a:solidFill>
              <a:srgbClr val="000000"/>
            </a:solidFill>
          </a:ln>
        </p:spPr>
        <p:txBody>
          <a:bodyPr anchor="ctr"/>
          <a:lstStyle/>
          <a:p>
            <a:pPr algn="ctr"/>
            <a:endParaRPr lang="en-US"/>
          </a:p>
        </p:txBody>
      </p:sp>
      <p:sp>
        <p:nvSpPr>
          <p:cNvPr id="1048617" name="Oval 1048616"/>
          <p:cNvSpPr/>
          <p:nvPr/>
        </p:nvSpPr>
        <p:spPr>
          <a:xfrm>
            <a:off x="5036369" y="3284779"/>
            <a:ext cx="422220" cy="422220"/>
          </a:xfrm>
          <a:prstGeom prst="ellipse">
            <a:avLst/>
          </a:prstGeom>
          <a:solidFill>
            <a:srgbClr val="FFFFFF"/>
          </a:solidFill>
          <a:ln w="25400">
            <a:solidFill>
              <a:srgbClr val="000000"/>
            </a:solidFill>
          </a:ln>
        </p:spPr>
        <p:txBody>
          <a:bodyPr anchor="ctr"/>
          <a:lstStyle/>
          <a:p>
            <a:pPr algn="ctr"/>
            <a:endParaRPr lang="en-US"/>
          </a:p>
        </p:txBody>
      </p:sp>
      <p:sp>
        <p:nvSpPr>
          <p:cNvPr id="1048618" name="Oval 1048617"/>
          <p:cNvSpPr/>
          <p:nvPr/>
        </p:nvSpPr>
        <p:spPr>
          <a:xfrm>
            <a:off x="3602974" y="2212967"/>
            <a:ext cx="422220" cy="422220"/>
          </a:xfrm>
          <a:prstGeom prst="ellipse">
            <a:avLst/>
          </a:prstGeom>
          <a:solidFill>
            <a:srgbClr val="FFFFFF"/>
          </a:solidFill>
          <a:ln w="25400">
            <a:solidFill>
              <a:srgbClr val="000000"/>
            </a:solidFill>
          </a:ln>
        </p:spPr>
        <p:txBody>
          <a:bodyPr anchor="ctr"/>
          <a:lstStyle/>
          <a:p>
            <a:pPr algn="ctr"/>
            <a:endParaRPr lang="en-US"/>
          </a:p>
        </p:txBody>
      </p:sp>
      <p:cxnSp>
        <p:nvCxnSpPr>
          <p:cNvPr id="3145738" name="Straight Connector 3145737"/>
          <p:cNvCxnSpPr>
            <a:cxnSpLocks/>
          </p:cNvCxnSpPr>
          <p:nvPr/>
        </p:nvCxnSpPr>
        <p:spPr>
          <a:xfrm>
            <a:off x="4641638" y="2279024"/>
            <a:ext cx="14182" cy="1836470"/>
          </a:xfrm>
          <a:prstGeom prst="line">
            <a:avLst/>
          </a:prstGeom>
          <a:solidFill>
            <a:srgbClr val="FFFFFF"/>
          </a:solidFill>
          <a:ln w="25400">
            <a:solidFill>
              <a:srgbClr val="3893E0"/>
            </a:solidFill>
          </a:ln>
        </p:spPr>
      </p:cxnSp>
      <p:cxnSp>
        <p:nvCxnSpPr>
          <p:cNvPr id="3145739" name="Straight Arrow Connector 3145738"/>
          <p:cNvCxnSpPr>
            <a:cxnSpLocks/>
          </p:cNvCxnSpPr>
          <p:nvPr/>
        </p:nvCxnSpPr>
        <p:spPr>
          <a:xfrm>
            <a:off x="7078518" y="2981843"/>
            <a:ext cx="1451076" cy="399"/>
          </a:xfrm>
          <a:prstGeom prst="straightConnector1">
            <a:avLst/>
          </a:prstGeom>
          <a:solidFill>
            <a:srgbClr val="E1793C"/>
          </a:solidFill>
          <a:ln w="25400">
            <a:solidFill>
              <a:srgbClr val="E1793C"/>
            </a:solidFill>
            <a:tailEnd type="triangle" w="lg" len="lg"/>
          </a:ln>
        </p:spPr>
      </p:cxnSp>
      <p:sp>
        <p:nvSpPr>
          <p:cNvPr id="1048620" name="TextBox 1048619"/>
          <p:cNvSpPr txBox="1"/>
          <p:nvPr/>
        </p:nvSpPr>
        <p:spPr>
          <a:xfrm>
            <a:off x="2369939" y="3694146"/>
            <a:ext cx="4000000" cy="510540"/>
          </a:xfrm>
          <a:prstGeom prst="rect">
            <a:avLst/>
          </a:prstGeom>
        </p:spPr>
        <p:txBody>
          <a:bodyPr wrap="square" rtlCol="0">
            <a:spAutoFit/>
          </a:bodyPr>
          <a:lstStyle/>
          <a:p>
            <a:r>
              <a:rPr lang="en-US" sz="2800">
                <a:solidFill>
                  <a:srgbClr val="993300"/>
                </a:solidFill>
              </a:rPr>
              <a:t>पहले</a:t>
            </a:r>
          </a:p>
        </p:txBody>
      </p:sp>
      <p:sp>
        <p:nvSpPr>
          <p:cNvPr id="1048621" name="TextBox 1048620"/>
          <p:cNvSpPr txBox="1"/>
          <p:nvPr/>
        </p:nvSpPr>
        <p:spPr>
          <a:xfrm>
            <a:off x="5247478" y="3694146"/>
            <a:ext cx="4000000" cy="510540"/>
          </a:xfrm>
          <a:prstGeom prst="rect">
            <a:avLst/>
          </a:prstGeom>
        </p:spPr>
        <p:txBody>
          <a:bodyPr wrap="square" rtlCol="0">
            <a:spAutoFit/>
          </a:bodyPr>
          <a:lstStyle/>
          <a:p>
            <a:r>
              <a:rPr lang="en-US" sz="2800">
                <a:solidFill>
                  <a:srgbClr val="993300"/>
                </a:solidFill>
              </a:rPr>
              <a:t>बाद में</a:t>
            </a:r>
          </a:p>
        </p:txBody>
      </p:sp>
      <p:sp>
        <p:nvSpPr>
          <p:cNvPr id="1048852" name="TextBox 1048851"/>
          <p:cNvSpPr txBox="1"/>
          <p:nvPr/>
        </p:nvSpPr>
        <p:spPr>
          <a:xfrm flipH="1">
            <a:off x="7620960" y="2379917"/>
            <a:ext cx="794881" cy="510540"/>
          </a:xfrm>
          <a:prstGeom prst="rect">
            <a:avLst/>
          </a:prstGeom>
        </p:spPr>
        <p:txBody>
          <a:bodyPr wrap="square" rtlCol="0">
            <a:spAutoFit/>
          </a:bodyPr>
          <a:lstStyle/>
          <a:p>
            <a:r>
              <a:rPr lang="en-US" sz="2800">
                <a:solidFill>
                  <a:srgbClr val="FF0000"/>
                </a:solidFill>
              </a:rPr>
              <a:t>hυ</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1048622" name="Title 1048621"/>
          <p:cNvSpPr>
            <a:spLocks noGrp="1"/>
          </p:cNvSpPr>
          <p:nvPr>
            <p:ph type="ctrTitle"/>
          </p:nvPr>
        </p:nvSpPr>
        <p:spPr>
          <a:xfrm>
            <a:off x="-944644" y="623323"/>
            <a:ext cx="7772400" cy="135263"/>
          </a:xfrm>
        </p:spPr>
        <p:txBody>
          <a:bodyPr>
            <a:noAutofit/>
          </a:bodyPr>
          <a:lstStyle/>
          <a:p>
            <a:r>
              <a:rPr lang="en-US" sz="3900" b="1">
                <a:solidFill>
                  <a:srgbClr val="C00000"/>
                </a:solidFill>
              </a:rPr>
              <a:t> प्रेरित या उद्दीप्त उत्सर्जन:-</a:t>
            </a:r>
          </a:p>
        </p:txBody>
      </p:sp>
      <p:sp>
        <p:nvSpPr>
          <p:cNvPr id="1048623" name="TextBox 1048622"/>
          <p:cNvSpPr txBox="1"/>
          <p:nvPr/>
        </p:nvSpPr>
        <p:spPr>
          <a:xfrm>
            <a:off x="228832" y="758586"/>
            <a:ext cx="8686337" cy="1920240"/>
          </a:xfrm>
          <a:prstGeom prst="rect">
            <a:avLst/>
          </a:prstGeom>
        </p:spPr>
        <p:txBody>
          <a:bodyPr wrap="square" rtlCol="0">
            <a:spAutoFit/>
          </a:bodyPr>
          <a:lstStyle/>
          <a:p>
            <a:r>
              <a:rPr lang="en-US" sz="2100">
                <a:solidFill>
                  <a:srgbClr val="000000"/>
                </a:solidFill>
              </a:rPr>
              <a:t> चुकी परमाणु उत्तेजित ऊर्जा अवस्था में सेकंड तक रह सकता है । इसे तात्पर्य है कि वह परमाणु तुरंत नीचे नहीं आता। यदि परमाणु को उत्तेजित अवस्था में फोटान की इतनी मात्रा दी जाए जितनी वह उत्तेजित ऊर्जा अवस्था से मूल ऊर्जा अवस्था में आते समय उत्सर्जित करता है, तो वह परमाणु तुरंत ही नीचे आ जाता है तथा उसी आवृत्ति का फोटान उत्सर्जित करके वह अपने ऊपर  आपतीत प्रकाश को उद्दीप्त कर देता है इसे प्रेरित या उद्दीप्त उत्सर्जन कहते हैं।</a:t>
            </a:r>
          </a:p>
        </p:txBody>
      </p:sp>
      <p:sp>
        <p:nvSpPr>
          <p:cNvPr id="1048624" name="TextBox 1048623"/>
          <p:cNvSpPr txBox="1"/>
          <p:nvPr/>
        </p:nvSpPr>
        <p:spPr>
          <a:xfrm>
            <a:off x="-174147" y="5344161"/>
            <a:ext cx="9089317" cy="1513839"/>
          </a:xfrm>
          <a:prstGeom prst="rect">
            <a:avLst/>
          </a:prstGeom>
        </p:spPr>
        <p:txBody>
          <a:bodyPr wrap="square" rtlCol="0">
            <a:spAutoFit/>
          </a:bodyPr>
          <a:lstStyle/>
          <a:p>
            <a:r>
              <a:rPr lang="en-US" sz="2400">
                <a:solidFill>
                  <a:srgbClr val="000000"/>
                </a:solidFill>
              </a:rPr>
              <a:t>  एक श्रृंखला क्रिया प्रारंभ हो जाती है तथा लगभग सभी परमाणु उद्दीपित उत्सर्जन द्वारा फोटान (या प्रकाश) उत्सर्जित करने लगते हैं, क्योंकि इसमें मूल प्रकाश को विकिरण के उद्दीपित उत्सर्जन द्वारा प्रवर्धीत करके तीव्र प्रकाश पुंज प्राप्त किया जाता है।</a:t>
            </a:r>
          </a:p>
        </p:txBody>
      </p:sp>
      <p:cxnSp>
        <p:nvCxnSpPr>
          <p:cNvPr id="3145740" name="Straight Connector 3145739"/>
          <p:cNvCxnSpPr>
            <a:cxnSpLocks/>
          </p:cNvCxnSpPr>
          <p:nvPr/>
        </p:nvCxnSpPr>
        <p:spPr>
          <a:xfrm>
            <a:off x="588808" y="4301584"/>
            <a:ext cx="1886925" cy="33453"/>
          </a:xfrm>
          <a:prstGeom prst="line">
            <a:avLst/>
          </a:prstGeom>
          <a:solidFill>
            <a:srgbClr val="FFFFFF"/>
          </a:solidFill>
          <a:ln w="25400">
            <a:solidFill>
              <a:srgbClr val="666666"/>
            </a:solidFill>
          </a:ln>
        </p:spPr>
      </p:cxnSp>
      <p:cxnSp>
        <p:nvCxnSpPr>
          <p:cNvPr id="3145741" name="Straight Connector 3145740"/>
          <p:cNvCxnSpPr>
            <a:cxnSpLocks/>
          </p:cNvCxnSpPr>
          <p:nvPr/>
        </p:nvCxnSpPr>
        <p:spPr>
          <a:xfrm>
            <a:off x="588808" y="3259008"/>
            <a:ext cx="1886925" cy="33453"/>
          </a:xfrm>
          <a:prstGeom prst="line">
            <a:avLst/>
          </a:prstGeom>
          <a:solidFill>
            <a:srgbClr val="FFFFFF"/>
          </a:solidFill>
          <a:ln w="25400">
            <a:solidFill>
              <a:srgbClr val="666666"/>
            </a:solidFill>
          </a:ln>
        </p:spPr>
      </p:cxnSp>
      <p:cxnSp>
        <p:nvCxnSpPr>
          <p:cNvPr id="3145742" name="Straight Connector 3145741"/>
          <p:cNvCxnSpPr>
            <a:cxnSpLocks/>
          </p:cNvCxnSpPr>
          <p:nvPr/>
        </p:nvCxnSpPr>
        <p:spPr>
          <a:xfrm>
            <a:off x="3427049" y="3292460"/>
            <a:ext cx="1886925" cy="33453"/>
          </a:xfrm>
          <a:prstGeom prst="line">
            <a:avLst/>
          </a:prstGeom>
          <a:solidFill>
            <a:srgbClr val="FFFFFF"/>
          </a:solidFill>
          <a:ln w="25400">
            <a:solidFill>
              <a:srgbClr val="666666"/>
            </a:solidFill>
          </a:ln>
        </p:spPr>
      </p:cxnSp>
      <p:cxnSp>
        <p:nvCxnSpPr>
          <p:cNvPr id="3145743" name="Straight Connector 3145742"/>
          <p:cNvCxnSpPr>
            <a:cxnSpLocks/>
          </p:cNvCxnSpPr>
          <p:nvPr/>
        </p:nvCxnSpPr>
        <p:spPr>
          <a:xfrm>
            <a:off x="3427049" y="4335037"/>
            <a:ext cx="1886925" cy="33453"/>
          </a:xfrm>
          <a:prstGeom prst="line">
            <a:avLst/>
          </a:prstGeom>
          <a:solidFill>
            <a:srgbClr val="FFFFFF"/>
          </a:solidFill>
          <a:ln w="25400">
            <a:solidFill>
              <a:srgbClr val="666666"/>
            </a:solidFill>
          </a:ln>
        </p:spPr>
      </p:cxnSp>
      <p:sp>
        <p:nvSpPr>
          <p:cNvPr id="1048625" name="Oval 1048624"/>
          <p:cNvSpPr/>
          <p:nvPr/>
        </p:nvSpPr>
        <p:spPr>
          <a:xfrm>
            <a:off x="4370510" y="3999528"/>
            <a:ext cx="368961" cy="368961"/>
          </a:xfrm>
          <a:prstGeom prst="ellipse">
            <a:avLst/>
          </a:prstGeom>
          <a:solidFill>
            <a:srgbClr val="E1793C"/>
          </a:solidFill>
        </p:spPr>
        <p:txBody>
          <a:bodyPr anchor="ctr"/>
          <a:lstStyle/>
          <a:p>
            <a:pPr algn="ctr"/>
            <a:endParaRPr lang="en-US"/>
          </a:p>
        </p:txBody>
      </p:sp>
      <p:sp>
        <p:nvSpPr>
          <p:cNvPr id="1048626" name="Oval 1048625"/>
          <p:cNvSpPr/>
          <p:nvPr/>
        </p:nvSpPr>
        <p:spPr>
          <a:xfrm>
            <a:off x="3815042" y="3999528"/>
            <a:ext cx="368961" cy="368961"/>
          </a:xfrm>
          <a:prstGeom prst="ellipse">
            <a:avLst/>
          </a:prstGeom>
          <a:solidFill>
            <a:srgbClr val="E1793C"/>
          </a:solidFill>
        </p:spPr>
        <p:txBody>
          <a:bodyPr anchor="ctr"/>
          <a:lstStyle/>
          <a:p>
            <a:pPr algn="ctr"/>
            <a:endParaRPr lang="en-US"/>
          </a:p>
        </p:txBody>
      </p:sp>
      <p:sp>
        <p:nvSpPr>
          <p:cNvPr id="1048627" name="Oval 1048626"/>
          <p:cNvSpPr/>
          <p:nvPr/>
        </p:nvSpPr>
        <p:spPr>
          <a:xfrm>
            <a:off x="4945013" y="3982802"/>
            <a:ext cx="368961" cy="368961"/>
          </a:xfrm>
          <a:prstGeom prst="ellipse">
            <a:avLst/>
          </a:prstGeom>
          <a:solidFill>
            <a:srgbClr val="E1793C"/>
          </a:solidFill>
        </p:spPr>
        <p:txBody>
          <a:bodyPr anchor="ctr"/>
          <a:lstStyle/>
          <a:p>
            <a:pPr algn="ctr"/>
            <a:endParaRPr lang="en-US"/>
          </a:p>
        </p:txBody>
      </p:sp>
      <p:sp>
        <p:nvSpPr>
          <p:cNvPr id="1048628" name="Oval 1048627"/>
          <p:cNvSpPr/>
          <p:nvPr/>
        </p:nvSpPr>
        <p:spPr>
          <a:xfrm>
            <a:off x="4572000" y="2923500"/>
            <a:ext cx="368961" cy="368961"/>
          </a:xfrm>
          <a:prstGeom prst="ellipse">
            <a:avLst/>
          </a:prstGeom>
          <a:solidFill>
            <a:srgbClr val="E1793C"/>
          </a:solidFill>
        </p:spPr>
        <p:txBody>
          <a:bodyPr anchor="ctr"/>
          <a:lstStyle/>
          <a:p>
            <a:pPr algn="ctr"/>
            <a:endParaRPr lang="en-US"/>
          </a:p>
        </p:txBody>
      </p:sp>
      <p:sp>
        <p:nvSpPr>
          <p:cNvPr id="1048629" name="Oval 1048628"/>
          <p:cNvSpPr/>
          <p:nvPr/>
        </p:nvSpPr>
        <p:spPr>
          <a:xfrm>
            <a:off x="1896803" y="2866893"/>
            <a:ext cx="368961" cy="368961"/>
          </a:xfrm>
          <a:prstGeom prst="ellipse">
            <a:avLst/>
          </a:prstGeom>
          <a:solidFill>
            <a:srgbClr val="E1793C"/>
          </a:solidFill>
        </p:spPr>
        <p:txBody>
          <a:bodyPr anchor="ctr"/>
          <a:lstStyle/>
          <a:p>
            <a:pPr algn="ctr"/>
            <a:endParaRPr lang="en-US"/>
          </a:p>
        </p:txBody>
      </p:sp>
      <p:sp>
        <p:nvSpPr>
          <p:cNvPr id="1048630" name="Oval 1048629"/>
          <p:cNvSpPr/>
          <p:nvPr/>
        </p:nvSpPr>
        <p:spPr>
          <a:xfrm>
            <a:off x="956492" y="2906772"/>
            <a:ext cx="368961" cy="368961"/>
          </a:xfrm>
          <a:prstGeom prst="ellipse">
            <a:avLst/>
          </a:prstGeom>
          <a:solidFill>
            <a:srgbClr val="E1793C"/>
          </a:solidFill>
        </p:spPr>
        <p:txBody>
          <a:bodyPr anchor="ctr"/>
          <a:lstStyle/>
          <a:p>
            <a:pPr algn="ctr"/>
            <a:endParaRPr lang="en-US"/>
          </a:p>
        </p:txBody>
      </p:sp>
      <p:sp>
        <p:nvSpPr>
          <p:cNvPr id="1048631" name="Oval 1048630"/>
          <p:cNvSpPr/>
          <p:nvPr/>
        </p:nvSpPr>
        <p:spPr>
          <a:xfrm>
            <a:off x="772010" y="3982802"/>
            <a:ext cx="368961" cy="368961"/>
          </a:xfrm>
          <a:prstGeom prst="ellipse">
            <a:avLst/>
          </a:prstGeom>
          <a:solidFill>
            <a:srgbClr val="E1793C"/>
          </a:solidFill>
        </p:spPr>
        <p:txBody>
          <a:bodyPr anchor="ctr"/>
          <a:lstStyle/>
          <a:p>
            <a:pPr algn="ctr"/>
            <a:endParaRPr lang="en-US"/>
          </a:p>
        </p:txBody>
      </p:sp>
      <p:sp>
        <p:nvSpPr>
          <p:cNvPr id="1048632" name="Oval 1048631"/>
          <p:cNvSpPr/>
          <p:nvPr/>
        </p:nvSpPr>
        <p:spPr>
          <a:xfrm>
            <a:off x="1347790" y="3999528"/>
            <a:ext cx="368961" cy="368961"/>
          </a:xfrm>
          <a:prstGeom prst="ellipse">
            <a:avLst/>
          </a:prstGeom>
          <a:solidFill>
            <a:srgbClr val="E1793C"/>
          </a:solidFill>
        </p:spPr>
        <p:txBody>
          <a:bodyPr anchor="ctr"/>
          <a:lstStyle/>
          <a:p>
            <a:pPr algn="ctr"/>
            <a:endParaRPr lang="en-US"/>
          </a:p>
        </p:txBody>
      </p:sp>
      <p:sp>
        <p:nvSpPr>
          <p:cNvPr id="1048633" name="Oval 1048632"/>
          <p:cNvSpPr/>
          <p:nvPr/>
        </p:nvSpPr>
        <p:spPr>
          <a:xfrm>
            <a:off x="3330882" y="3999527"/>
            <a:ext cx="368961" cy="368961"/>
          </a:xfrm>
          <a:prstGeom prst="ellipse">
            <a:avLst/>
          </a:prstGeom>
          <a:solidFill>
            <a:srgbClr val="E1793C"/>
          </a:solidFill>
        </p:spPr>
        <p:txBody>
          <a:bodyPr anchor="ctr"/>
          <a:lstStyle/>
          <a:p>
            <a:pPr algn="ctr"/>
            <a:endParaRPr lang="en-US"/>
          </a:p>
        </p:txBody>
      </p:sp>
      <p:cxnSp>
        <p:nvCxnSpPr>
          <p:cNvPr id="3145744" name="Straight Connector 3145743"/>
          <p:cNvCxnSpPr>
            <a:cxnSpLocks/>
          </p:cNvCxnSpPr>
          <p:nvPr/>
        </p:nvCxnSpPr>
        <p:spPr>
          <a:xfrm>
            <a:off x="3009566" y="2995287"/>
            <a:ext cx="10816" cy="1792698"/>
          </a:xfrm>
          <a:prstGeom prst="line">
            <a:avLst/>
          </a:prstGeom>
          <a:solidFill>
            <a:srgbClr val="FFFFFF"/>
          </a:solidFill>
          <a:ln w="25400">
            <a:solidFill>
              <a:srgbClr val="3893E0"/>
            </a:solidFill>
          </a:ln>
        </p:spPr>
      </p:cxnSp>
      <p:cxnSp>
        <p:nvCxnSpPr>
          <p:cNvPr id="3145745" name="Straight Arrow Connector 3145744"/>
          <p:cNvCxnSpPr>
            <a:cxnSpLocks/>
          </p:cNvCxnSpPr>
          <p:nvPr/>
        </p:nvCxnSpPr>
        <p:spPr>
          <a:xfrm>
            <a:off x="5765526" y="3811427"/>
            <a:ext cx="977036" cy="508"/>
          </a:xfrm>
          <a:prstGeom prst="straightConnector1">
            <a:avLst/>
          </a:prstGeom>
          <a:solidFill>
            <a:srgbClr val="E1793C"/>
          </a:solidFill>
          <a:ln w="25400">
            <a:solidFill>
              <a:srgbClr val="E1793C"/>
            </a:solidFill>
            <a:tailEnd type="triangle" w="lg" len="lg"/>
          </a:ln>
        </p:spPr>
      </p:cxnSp>
      <p:cxnSp>
        <p:nvCxnSpPr>
          <p:cNvPr id="3145746" name="Straight Arrow Connector 3145745"/>
          <p:cNvCxnSpPr>
            <a:cxnSpLocks/>
          </p:cNvCxnSpPr>
          <p:nvPr/>
        </p:nvCxnSpPr>
        <p:spPr>
          <a:xfrm>
            <a:off x="6742562" y="4334528"/>
            <a:ext cx="977036" cy="508"/>
          </a:xfrm>
          <a:prstGeom prst="straightConnector1">
            <a:avLst/>
          </a:prstGeom>
          <a:solidFill>
            <a:srgbClr val="E1793C"/>
          </a:solidFill>
          <a:ln w="25400">
            <a:solidFill>
              <a:srgbClr val="E1793C"/>
            </a:solidFill>
            <a:tailEnd type="triangle" w="lg" len="lg"/>
          </a:ln>
        </p:spPr>
      </p:cxnSp>
      <p:cxnSp>
        <p:nvCxnSpPr>
          <p:cNvPr id="3145747" name="Straight Arrow Connector 3145746"/>
          <p:cNvCxnSpPr>
            <a:cxnSpLocks/>
          </p:cNvCxnSpPr>
          <p:nvPr/>
        </p:nvCxnSpPr>
        <p:spPr>
          <a:xfrm flipV="1">
            <a:off x="6635742" y="3234944"/>
            <a:ext cx="1181938" cy="28451"/>
          </a:xfrm>
          <a:prstGeom prst="straightConnector1">
            <a:avLst/>
          </a:prstGeom>
          <a:solidFill>
            <a:srgbClr val="E1793C"/>
          </a:solidFill>
          <a:ln w="25400">
            <a:solidFill>
              <a:srgbClr val="E1793C"/>
            </a:solidFill>
            <a:tailEnd type="triangle" w="lg" len="lg"/>
          </a:ln>
        </p:spPr>
      </p:cxnSp>
      <p:cxnSp>
        <p:nvCxnSpPr>
          <p:cNvPr id="3145748" name="Straight Arrow Connector 3145747"/>
          <p:cNvCxnSpPr>
            <a:cxnSpLocks/>
          </p:cNvCxnSpPr>
          <p:nvPr/>
        </p:nvCxnSpPr>
        <p:spPr>
          <a:xfrm flipV="1">
            <a:off x="7893562" y="4784390"/>
            <a:ext cx="1116398" cy="3594"/>
          </a:xfrm>
          <a:prstGeom prst="straightConnector1">
            <a:avLst/>
          </a:prstGeom>
          <a:solidFill>
            <a:srgbClr val="E1793C"/>
          </a:solidFill>
          <a:ln w="25400">
            <a:solidFill>
              <a:srgbClr val="E1793C"/>
            </a:solidFill>
            <a:tailEnd type="triangle" w="lg" len="lg"/>
          </a:ln>
        </p:spPr>
      </p:cxnSp>
      <p:cxnSp>
        <p:nvCxnSpPr>
          <p:cNvPr id="3145749" name="Straight Arrow Connector 3145748"/>
          <p:cNvCxnSpPr>
            <a:cxnSpLocks/>
          </p:cNvCxnSpPr>
          <p:nvPr/>
        </p:nvCxnSpPr>
        <p:spPr>
          <a:xfrm>
            <a:off x="7758930" y="4024077"/>
            <a:ext cx="1114976" cy="50924"/>
          </a:xfrm>
          <a:prstGeom prst="straightConnector1">
            <a:avLst/>
          </a:prstGeom>
          <a:solidFill>
            <a:srgbClr val="E1793C"/>
          </a:solidFill>
          <a:ln w="25400">
            <a:solidFill>
              <a:srgbClr val="E1793C"/>
            </a:solidFill>
            <a:tailEnd type="triangle" w="lg" len="lg"/>
          </a:ln>
        </p:spPr>
      </p:cxnSp>
      <p:cxnSp>
        <p:nvCxnSpPr>
          <p:cNvPr id="3145750" name="Straight Arrow Connector 3145749"/>
          <p:cNvCxnSpPr>
            <a:cxnSpLocks/>
          </p:cNvCxnSpPr>
          <p:nvPr/>
        </p:nvCxnSpPr>
        <p:spPr>
          <a:xfrm>
            <a:off x="8136568" y="2881119"/>
            <a:ext cx="933644" cy="6759"/>
          </a:xfrm>
          <a:prstGeom prst="straightConnector1">
            <a:avLst/>
          </a:prstGeom>
          <a:solidFill>
            <a:srgbClr val="E1793C"/>
          </a:solidFill>
          <a:ln w="25400">
            <a:solidFill>
              <a:srgbClr val="E1793C"/>
            </a:solidFill>
            <a:tailEnd type="triangle" w="lg" len="lg"/>
          </a:ln>
        </p:spPr>
      </p:cxnSp>
      <p:cxnSp>
        <p:nvCxnSpPr>
          <p:cNvPr id="3145751" name="Straight Arrow Connector 3145750"/>
          <p:cNvCxnSpPr>
            <a:cxnSpLocks/>
          </p:cNvCxnSpPr>
          <p:nvPr/>
        </p:nvCxnSpPr>
        <p:spPr>
          <a:xfrm flipV="1">
            <a:off x="8012421" y="3428999"/>
            <a:ext cx="1181938" cy="28451"/>
          </a:xfrm>
          <a:prstGeom prst="straightConnector1">
            <a:avLst/>
          </a:prstGeom>
          <a:solidFill>
            <a:srgbClr val="E1793C"/>
          </a:solidFill>
          <a:ln w="25400">
            <a:solidFill>
              <a:srgbClr val="E1793C"/>
            </a:solidFill>
            <a:tailEnd type="triangle" w="lg" len="lg"/>
          </a:ln>
        </p:spPr>
      </p:cxnSp>
      <p:cxnSp>
        <p:nvCxnSpPr>
          <p:cNvPr id="3145752" name="Straight Arrow Connector 3145751"/>
          <p:cNvCxnSpPr>
            <a:cxnSpLocks/>
          </p:cNvCxnSpPr>
          <p:nvPr/>
        </p:nvCxnSpPr>
        <p:spPr>
          <a:xfrm flipV="1">
            <a:off x="1200815" y="3744089"/>
            <a:ext cx="1072675" cy="19153"/>
          </a:xfrm>
          <a:prstGeom prst="straightConnector1">
            <a:avLst/>
          </a:prstGeom>
          <a:solidFill>
            <a:srgbClr val="E1793C"/>
          </a:solidFill>
          <a:ln w="25400">
            <a:solidFill>
              <a:srgbClr val="E1793C"/>
            </a:solidFill>
            <a:tailEnd type="triangle" w="lg" len="lg"/>
          </a:ln>
        </p:spPr>
      </p:cxnSp>
      <p:cxnSp>
        <p:nvCxnSpPr>
          <p:cNvPr id="3145753" name="Straight Arrow Connector 3145752"/>
          <p:cNvCxnSpPr>
            <a:cxnSpLocks/>
          </p:cNvCxnSpPr>
          <p:nvPr/>
        </p:nvCxnSpPr>
        <p:spPr>
          <a:xfrm flipV="1">
            <a:off x="4443622" y="3935928"/>
            <a:ext cx="952539" cy="44056"/>
          </a:xfrm>
          <a:prstGeom prst="straightConnector1">
            <a:avLst/>
          </a:prstGeom>
          <a:solidFill>
            <a:srgbClr val="E1793C"/>
          </a:solidFill>
          <a:ln w="25400">
            <a:solidFill>
              <a:srgbClr val="E1793C"/>
            </a:solidFill>
            <a:tailEnd type="triangle" w="lg" len="lg"/>
          </a:ln>
        </p:spPr>
      </p:cxnSp>
      <p:cxnSp>
        <p:nvCxnSpPr>
          <p:cNvPr id="3145754" name="Straight Arrow Connector 3145753"/>
          <p:cNvCxnSpPr>
            <a:cxnSpLocks/>
          </p:cNvCxnSpPr>
          <p:nvPr/>
        </p:nvCxnSpPr>
        <p:spPr>
          <a:xfrm>
            <a:off x="4274212" y="3677331"/>
            <a:ext cx="1072248" cy="18086"/>
          </a:xfrm>
          <a:prstGeom prst="straightConnector1">
            <a:avLst/>
          </a:prstGeom>
          <a:solidFill>
            <a:srgbClr val="E1793C"/>
          </a:solidFill>
          <a:ln w="25400">
            <a:solidFill>
              <a:srgbClr val="E1793C"/>
            </a:solidFill>
            <a:tailEnd type="triangle" w="lg" len="lg"/>
          </a:ln>
        </p:spPr>
      </p:cxnSp>
      <p:sp>
        <p:nvSpPr>
          <p:cNvPr id="1048641" name="TextBox 1048640"/>
          <p:cNvSpPr txBox="1"/>
          <p:nvPr/>
        </p:nvSpPr>
        <p:spPr>
          <a:xfrm>
            <a:off x="956492" y="4556854"/>
            <a:ext cx="4000000" cy="510540"/>
          </a:xfrm>
          <a:prstGeom prst="rect">
            <a:avLst/>
          </a:prstGeom>
        </p:spPr>
        <p:txBody>
          <a:bodyPr wrap="square" rtlCol="0">
            <a:spAutoFit/>
          </a:bodyPr>
          <a:lstStyle/>
          <a:p>
            <a:r>
              <a:rPr lang="en-US" sz="2800">
                <a:solidFill>
                  <a:srgbClr val="993300"/>
                </a:solidFill>
              </a:rPr>
              <a:t>पहले</a:t>
            </a:r>
          </a:p>
        </p:txBody>
      </p:sp>
      <p:sp>
        <p:nvSpPr>
          <p:cNvPr id="1048642" name="TextBox 1048641"/>
          <p:cNvSpPr txBox="1"/>
          <p:nvPr/>
        </p:nvSpPr>
        <p:spPr>
          <a:xfrm>
            <a:off x="3868032" y="4349728"/>
            <a:ext cx="4000000" cy="510540"/>
          </a:xfrm>
          <a:prstGeom prst="rect">
            <a:avLst/>
          </a:prstGeom>
        </p:spPr>
        <p:txBody>
          <a:bodyPr wrap="square" rtlCol="0">
            <a:spAutoFit/>
          </a:bodyPr>
          <a:lstStyle/>
          <a:p>
            <a:r>
              <a:rPr lang="en-US" sz="2800">
                <a:solidFill>
                  <a:srgbClr val="993300"/>
                </a:solidFill>
              </a:rPr>
              <a:t>बाद में</a:t>
            </a:r>
          </a:p>
        </p:txBody>
      </p:sp>
      <p:sp>
        <p:nvSpPr>
          <p:cNvPr id="1048853" name="TextBox 1048852"/>
          <p:cNvSpPr txBox="1"/>
          <p:nvPr/>
        </p:nvSpPr>
        <p:spPr>
          <a:xfrm flipH="1">
            <a:off x="5868032" y="3233548"/>
            <a:ext cx="794881" cy="510540"/>
          </a:xfrm>
          <a:prstGeom prst="rect">
            <a:avLst/>
          </a:prstGeom>
        </p:spPr>
        <p:txBody>
          <a:bodyPr wrap="square" rtlCol="0">
            <a:spAutoFit/>
          </a:bodyPr>
          <a:lstStyle/>
          <a:p>
            <a:r>
              <a:rPr lang="en-US" sz="2800">
                <a:solidFill>
                  <a:srgbClr val="FF6600"/>
                </a:solidFill>
              </a:rPr>
              <a:t>hυ</a:t>
            </a:r>
          </a:p>
        </p:txBody>
      </p:sp>
      <p:sp>
        <p:nvSpPr>
          <p:cNvPr id="1048854" name="TextBox 1048853"/>
          <p:cNvSpPr txBox="1"/>
          <p:nvPr/>
        </p:nvSpPr>
        <p:spPr>
          <a:xfrm flipH="1">
            <a:off x="6635741" y="3070643"/>
            <a:ext cx="794881" cy="510540"/>
          </a:xfrm>
          <a:prstGeom prst="rect">
            <a:avLst/>
          </a:prstGeom>
        </p:spPr>
        <p:txBody>
          <a:bodyPr wrap="square" rtlCol="0">
            <a:spAutoFit/>
          </a:bodyPr>
          <a:lstStyle/>
          <a:p>
            <a:r>
              <a:rPr lang="en-US" sz="2800">
                <a:solidFill>
                  <a:srgbClr val="FF6600"/>
                </a:solidFill>
              </a:rPr>
              <a:t>hυ</a:t>
            </a:r>
          </a:p>
        </p:txBody>
      </p:sp>
      <p:sp>
        <p:nvSpPr>
          <p:cNvPr id="1048855" name="TextBox 1048854"/>
          <p:cNvSpPr txBox="1"/>
          <p:nvPr/>
        </p:nvSpPr>
        <p:spPr>
          <a:xfrm flipH="1">
            <a:off x="6813387" y="3957955"/>
            <a:ext cx="617234" cy="510540"/>
          </a:xfrm>
          <a:prstGeom prst="rect">
            <a:avLst/>
          </a:prstGeom>
        </p:spPr>
        <p:txBody>
          <a:bodyPr wrap="square" rtlCol="0">
            <a:spAutoFit/>
          </a:bodyPr>
          <a:lstStyle/>
          <a:p>
            <a:r>
              <a:rPr lang="en-US" sz="2800">
                <a:solidFill>
                  <a:srgbClr val="FF6600"/>
                </a:solidFill>
              </a:rPr>
              <a:t>hυ</a:t>
            </a:r>
          </a:p>
        </p:txBody>
      </p:sp>
      <p:sp>
        <p:nvSpPr>
          <p:cNvPr id="1048856" name="TextBox 1048855"/>
          <p:cNvSpPr txBox="1"/>
          <p:nvPr/>
        </p:nvSpPr>
        <p:spPr>
          <a:xfrm flipH="1">
            <a:off x="8205950" y="2484747"/>
            <a:ext cx="794881" cy="510540"/>
          </a:xfrm>
          <a:prstGeom prst="rect">
            <a:avLst/>
          </a:prstGeom>
        </p:spPr>
        <p:txBody>
          <a:bodyPr wrap="square" rtlCol="0">
            <a:spAutoFit/>
          </a:bodyPr>
          <a:lstStyle/>
          <a:p>
            <a:r>
              <a:rPr lang="en-US" sz="2800">
                <a:solidFill>
                  <a:srgbClr val="FF6600"/>
                </a:solidFill>
              </a:rPr>
              <a:t>hυ</a:t>
            </a:r>
          </a:p>
        </p:txBody>
      </p:sp>
      <p:sp>
        <p:nvSpPr>
          <p:cNvPr id="1048857" name="TextBox 1048856"/>
          <p:cNvSpPr txBox="1"/>
          <p:nvPr/>
        </p:nvSpPr>
        <p:spPr>
          <a:xfrm flipH="1">
            <a:off x="7739128" y="4529120"/>
            <a:ext cx="794881" cy="510540"/>
          </a:xfrm>
          <a:prstGeom prst="rect">
            <a:avLst/>
          </a:prstGeom>
        </p:spPr>
        <p:txBody>
          <a:bodyPr wrap="square" rtlCol="0">
            <a:spAutoFit/>
          </a:bodyPr>
          <a:lstStyle/>
          <a:p>
            <a:r>
              <a:rPr lang="en-US" sz="2800">
                <a:solidFill>
                  <a:srgbClr val="FF6600"/>
                </a:solidFill>
              </a:rPr>
              <a:t>hυ</a:t>
            </a:r>
          </a:p>
        </p:txBody>
      </p:sp>
      <p:sp>
        <p:nvSpPr>
          <p:cNvPr id="1048858" name="TextBox 1048857"/>
          <p:cNvSpPr txBox="1"/>
          <p:nvPr/>
        </p:nvSpPr>
        <p:spPr>
          <a:xfrm flipH="1">
            <a:off x="8346942" y="3107979"/>
            <a:ext cx="794881" cy="510540"/>
          </a:xfrm>
          <a:prstGeom prst="rect">
            <a:avLst/>
          </a:prstGeom>
        </p:spPr>
        <p:txBody>
          <a:bodyPr wrap="square" rtlCol="0">
            <a:spAutoFit/>
          </a:bodyPr>
          <a:lstStyle/>
          <a:p>
            <a:r>
              <a:rPr lang="en-US" sz="2800">
                <a:solidFill>
                  <a:srgbClr val="FF6600"/>
                </a:solidFill>
              </a:rPr>
              <a:t>hυ</a:t>
            </a:r>
          </a:p>
        </p:txBody>
      </p:sp>
      <p:sp>
        <p:nvSpPr>
          <p:cNvPr id="1048859" name="TextBox 1048858"/>
          <p:cNvSpPr txBox="1"/>
          <p:nvPr/>
        </p:nvSpPr>
        <p:spPr>
          <a:xfrm flipH="1">
            <a:off x="7754823" y="3640987"/>
            <a:ext cx="794881" cy="510540"/>
          </a:xfrm>
          <a:prstGeom prst="rect">
            <a:avLst/>
          </a:prstGeom>
        </p:spPr>
        <p:txBody>
          <a:bodyPr wrap="square" rtlCol="0">
            <a:spAutoFit/>
          </a:bodyPr>
          <a:lstStyle/>
          <a:p>
            <a:r>
              <a:rPr lang="en-US" sz="2800">
                <a:solidFill>
                  <a:srgbClr val="FF6600"/>
                </a:solidFill>
              </a:rPr>
              <a:t>hυ</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1048643" name="TextBox 1048642"/>
          <p:cNvSpPr txBox="1"/>
          <p:nvPr/>
        </p:nvSpPr>
        <p:spPr>
          <a:xfrm>
            <a:off x="571999" y="1276801"/>
            <a:ext cx="5582447" cy="815339"/>
          </a:xfrm>
          <a:prstGeom prst="rect">
            <a:avLst/>
          </a:prstGeom>
        </p:spPr>
        <p:txBody>
          <a:bodyPr wrap="square" rtlCol="0">
            <a:spAutoFit/>
          </a:bodyPr>
          <a:lstStyle/>
          <a:p>
            <a:r>
              <a:rPr lang="en-US" sz="4900" b="1">
                <a:solidFill>
                  <a:srgbClr val="FF0000"/>
                </a:solidFill>
              </a:rPr>
              <a:t>समष्टी व्युत्क्रमण:-</a:t>
            </a:r>
          </a:p>
        </p:txBody>
      </p:sp>
      <p:sp>
        <p:nvSpPr>
          <p:cNvPr id="1048644" name="TextBox 1048643"/>
          <p:cNvSpPr txBox="1"/>
          <p:nvPr/>
        </p:nvSpPr>
        <p:spPr>
          <a:xfrm>
            <a:off x="170029" y="2669755"/>
            <a:ext cx="8803942" cy="2987040"/>
          </a:xfrm>
          <a:prstGeom prst="rect">
            <a:avLst/>
          </a:prstGeom>
        </p:spPr>
        <p:txBody>
          <a:bodyPr wrap="square" rtlCol="0">
            <a:spAutoFit/>
          </a:bodyPr>
          <a:lstStyle/>
          <a:p>
            <a:r>
              <a:rPr lang="en-US" sz="3200">
                <a:solidFill>
                  <a:srgbClr val="000000"/>
                </a:solidFill>
              </a:rPr>
              <a:t>उत्तेजित ऊर्जा स्तर में परमाणुओं की संख्या कम होने से उद्दीप्त उत्सर्जन तीव्रता से नहीं हो पाता है। उद्दीप्त उत्सर्जन की संख्या बढ़ाने के लिए यह आवश्यक है कि उत्तेजित ऊर्जा स्तर में परमाणुओं की संख्या बढ़ाई जाए। उत्तेजित ऊर्जा स्तर में परमाणु की संख्या का बढ़ना समष्टि व्युत्क्रमण  कहलाता है।</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1048645" name="TextBox 1048644"/>
          <p:cNvSpPr txBox="1"/>
          <p:nvPr/>
        </p:nvSpPr>
        <p:spPr>
          <a:xfrm>
            <a:off x="155713" y="274252"/>
            <a:ext cx="8988287" cy="1259840"/>
          </a:xfrm>
          <a:prstGeom prst="rect">
            <a:avLst/>
          </a:prstGeom>
        </p:spPr>
        <p:txBody>
          <a:bodyPr wrap="square" rtlCol="0">
            <a:spAutoFit/>
          </a:bodyPr>
          <a:lstStyle/>
          <a:p>
            <a:r>
              <a:rPr lang="en-US" sz="3900" b="1">
                <a:solidFill>
                  <a:srgbClr val="FF0000"/>
                </a:solidFill>
              </a:rPr>
              <a:t>लेजर का सिद्धांत तथा लेसर क्रिया के लिए आवश्यक प्रतिबंध:-</a:t>
            </a:r>
          </a:p>
        </p:txBody>
      </p:sp>
      <p:sp>
        <p:nvSpPr>
          <p:cNvPr id="1048646" name="TextBox 1048645"/>
          <p:cNvSpPr txBox="1"/>
          <p:nvPr/>
        </p:nvSpPr>
        <p:spPr>
          <a:xfrm>
            <a:off x="155713" y="1534091"/>
            <a:ext cx="8876954" cy="955040"/>
          </a:xfrm>
          <a:prstGeom prst="rect">
            <a:avLst/>
          </a:prstGeom>
        </p:spPr>
        <p:txBody>
          <a:bodyPr wrap="square" rtlCol="0">
            <a:spAutoFit/>
          </a:bodyPr>
          <a:lstStyle/>
          <a:p>
            <a:pPr marL="457200" indent="-457200">
              <a:buFont typeface="Arial"/>
              <a:buChar char="•"/>
            </a:pPr>
            <a:r>
              <a:rPr lang="en-US" sz="2900">
                <a:solidFill>
                  <a:srgbClr val="000000"/>
                </a:solidFill>
              </a:rPr>
              <a:t>लेजर का आविष्कार सन1950 में वैज्ञानिक टाउन तथा सालों ने किया था। </a:t>
            </a:r>
          </a:p>
        </p:txBody>
      </p:sp>
      <p:sp>
        <p:nvSpPr>
          <p:cNvPr id="1048647" name="TextBox 1048646"/>
          <p:cNvSpPr txBox="1"/>
          <p:nvPr/>
        </p:nvSpPr>
        <p:spPr>
          <a:xfrm>
            <a:off x="-62593" y="2898809"/>
            <a:ext cx="9269187" cy="1818640"/>
          </a:xfrm>
          <a:prstGeom prst="rect">
            <a:avLst/>
          </a:prstGeom>
        </p:spPr>
        <p:txBody>
          <a:bodyPr wrap="square" rtlCol="0">
            <a:spAutoFit/>
          </a:bodyPr>
          <a:lstStyle/>
          <a:p>
            <a:pPr marL="457200" indent="-457200">
              <a:buFont typeface="Arial"/>
              <a:buChar char="•"/>
            </a:pPr>
            <a:r>
              <a:rPr lang="en-US" sz="2900">
                <a:solidFill>
                  <a:srgbClr val="000000"/>
                </a:solidFill>
              </a:rPr>
              <a:t>लेसर  शब्द एक अंग्रेजी के वाक्य   light amplification by stimulated emission of radiation   का संक्षिप्त नाम है  जिसका अर्थ है: विकिरण के उद्दीप्त उत्सर्जन द्वारा प्रकाश का आवर्धन।</a:t>
            </a:r>
            <a:endParaRPr lang="en-US" sz="2800">
              <a:solidFill>
                <a:srgbClr val="000000"/>
              </a:solidFill>
            </a:endParaRPr>
          </a:p>
        </p:txBody>
      </p:sp>
      <p:sp>
        <p:nvSpPr>
          <p:cNvPr id="1048648" name="TextBox 1048647"/>
          <p:cNvSpPr txBox="1"/>
          <p:nvPr/>
        </p:nvSpPr>
        <p:spPr>
          <a:xfrm>
            <a:off x="488046" y="5061085"/>
            <a:ext cx="8167909" cy="1539240"/>
          </a:xfrm>
          <a:prstGeom prst="rect">
            <a:avLst/>
          </a:prstGeom>
        </p:spPr>
        <p:txBody>
          <a:bodyPr wrap="square" rtlCol="0">
            <a:spAutoFit/>
          </a:bodyPr>
          <a:lstStyle/>
          <a:p>
            <a:r>
              <a:rPr lang="en-US" sz="3200" b="0">
                <a:solidFill>
                  <a:srgbClr val="0000FF"/>
                </a:solidFill>
              </a:rPr>
              <a:t>"  लेसर वह युक्ति है जिसमें अति तीव्र ,  एक वर्णी ,कला संबंध तथा एकदिष्ट प्रकाश पुंज प्राप्त किया जाता है।"</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1048649" name="TextBox 1048648"/>
          <p:cNvSpPr txBox="1"/>
          <p:nvPr/>
        </p:nvSpPr>
        <p:spPr>
          <a:xfrm>
            <a:off x="366528" y="264424"/>
            <a:ext cx="5367906" cy="777240"/>
          </a:xfrm>
          <a:prstGeom prst="rect">
            <a:avLst/>
          </a:prstGeom>
        </p:spPr>
        <p:txBody>
          <a:bodyPr wrap="square" rtlCol="0">
            <a:spAutoFit/>
          </a:bodyPr>
          <a:lstStyle/>
          <a:p>
            <a:r>
              <a:rPr lang="en-US" sz="4600" b="1">
                <a:solidFill>
                  <a:srgbClr val="7030A0"/>
                </a:solidFill>
              </a:rPr>
              <a:t>लेजर का सिद्धांत:- </a:t>
            </a:r>
          </a:p>
        </p:txBody>
      </p:sp>
      <p:sp>
        <p:nvSpPr>
          <p:cNvPr id="1048650" name="TextBox 1048649"/>
          <p:cNvSpPr txBox="1"/>
          <p:nvPr/>
        </p:nvSpPr>
        <p:spPr>
          <a:xfrm>
            <a:off x="46948" y="1041664"/>
            <a:ext cx="9097051" cy="2529840"/>
          </a:xfrm>
          <a:prstGeom prst="rect">
            <a:avLst/>
          </a:prstGeom>
        </p:spPr>
        <p:txBody>
          <a:bodyPr wrap="square" rtlCol="0">
            <a:spAutoFit/>
          </a:bodyPr>
          <a:lstStyle/>
          <a:p>
            <a:r>
              <a:rPr lang="en-US" sz="2000">
                <a:solidFill>
                  <a:srgbClr val="FF6600"/>
                </a:solidFill>
              </a:rPr>
              <a:t> लेसर का सिद्धांत इस तथ्य पर आधारित है कि स्वत:  उत्सर्जन व अवशोषण की तुलना में उद्दीप्त उत्सर्जन अधिक हो।</a:t>
            </a:r>
          </a:p>
          <a:p>
            <a:r>
              <a:rPr lang="en-US" sz="2000">
                <a:solidFill>
                  <a:srgbClr val="000000"/>
                </a:solidFill>
              </a:rPr>
              <a:t>  माना N₁=  मूल ऊर्जा अवस्था में परमाणुओं की संख्या</a:t>
            </a:r>
          </a:p>
          <a:p>
            <a:r>
              <a:rPr lang="en-US" sz="2000">
                <a:solidFill>
                  <a:srgbClr val="000000"/>
                </a:solidFill>
              </a:rPr>
              <a:t>N₂=  उत्तेजित उर्जा अवस्था में परमाणुओं की संख्या</a:t>
            </a:r>
          </a:p>
          <a:p>
            <a:r>
              <a:rPr lang="en-US" sz="2000">
                <a:solidFill>
                  <a:srgbClr val="000000"/>
                </a:solidFill>
              </a:rPr>
              <a:t>υ₁₂= ऊर्जा स्तर से मूल ऊर्जा स्तर में स्वत:  उत्सर्जन के फलस्वरुप उत्सर्जित फोटान (E₂ - E₁ = hυ₁₂) की आवृत्ति</a:t>
            </a:r>
          </a:p>
          <a:p>
            <a:r>
              <a:rPr lang="en-US" sz="2000">
                <a:solidFill>
                  <a:srgbClr val="000000"/>
                </a:solidFill>
              </a:rPr>
              <a:t>u₁₂=  विकिरण घनत्व (उत्सर्जित फोटान E₂ - E₁ = hυ₁₂)</a:t>
            </a:r>
          </a:p>
          <a:p>
            <a:endParaRPr lang="en-US" sz="2000">
              <a:solidFill>
                <a:srgbClr val="000000"/>
              </a:solidFill>
            </a:endParaRPr>
          </a:p>
        </p:txBody>
      </p:sp>
      <p:sp>
        <p:nvSpPr>
          <p:cNvPr id="1048651" name="TextBox 1048650"/>
          <p:cNvSpPr txBox="1"/>
          <p:nvPr/>
        </p:nvSpPr>
        <p:spPr>
          <a:xfrm>
            <a:off x="571999" y="3428999"/>
            <a:ext cx="4000000" cy="447040"/>
          </a:xfrm>
          <a:prstGeom prst="rect">
            <a:avLst/>
          </a:prstGeom>
        </p:spPr>
        <p:txBody>
          <a:bodyPr wrap="square" rtlCol="0">
            <a:spAutoFit/>
          </a:bodyPr>
          <a:lstStyle/>
          <a:p>
            <a:r>
              <a:rPr lang="en-US" sz="2500">
                <a:solidFill>
                  <a:srgbClr val="000000"/>
                </a:solidFill>
              </a:rPr>
              <a:t>तब स्वत: उत्सर्जन की दर</a:t>
            </a:r>
          </a:p>
        </p:txBody>
      </p:sp>
      <p:sp>
        <p:nvSpPr>
          <p:cNvPr id="1048652" name="TextBox 1048651"/>
          <p:cNvSpPr txBox="1"/>
          <p:nvPr/>
        </p:nvSpPr>
        <p:spPr>
          <a:xfrm>
            <a:off x="595472" y="3876039"/>
            <a:ext cx="4000000" cy="510540"/>
          </a:xfrm>
          <a:prstGeom prst="rect">
            <a:avLst/>
          </a:prstGeom>
        </p:spPr>
        <p:txBody>
          <a:bodyPr wrap="square" rtlCol="0">
            <a:spAutoFit/>
          </a:bodyPr>
          <a:lstStyle/>
          <a:p>
            <a:r>
              <a:rPr lang="en-US" sz="2800">
                <a:solidFill>
                  <a:srgbClr val="000000"/>
                </a:solidFill>
              </a:rPr>
              <a:t> उद्दीप्त उत्सर्जन की दर</a:t>
            </a:r>
          </a:p>
        </p:txBody>
      </p:sp>
      <p:sp>
        <p:nvSpPr>
          <p:cNvPr id="1048653" name="TextBox 1048652"/>
          <p:cNvSpPr txBox="1"/>
          <p:nvPr/>
        </p:nvSpPr>
        <p:spPr>
          <a:xfrm>
            <a:off x="810829" y="4386579"/>
            <a:ext cx="4000000" cy="510540"/>
          </a:xfrm>
          <a:prstGeom prst="rect">
            <a:avLst/>
          </a:prstGeom>
        </p:spPr>
        <p:txBody>
          <a:bodyPr wrap="square" rtlCol="0">
            <a:spAutoFit/>
          </a:bodyPr>
          <a:lstStyle/>
          <a:p>
            <a:r>
              <a:rPr lang="en-US" sz="2800">
                <a:solidFill>
                  <a:srgbClr val="000000"/>
                </a:solidFill>
              </a:rPr>
              <a:t> अवशोषण की दर</a:t>
            </a:r>
          </a:p>
        </p:txBody>
      </p:sp>
      <p:sp>
        <p:nvSpPr>
          <p:cNvPr id="1048654" name="TextBox 1048653"/>
          <p:cNvSpPr txBox="1"/>
          <p:nvPr/>
        </p:nvSpPr>
        <p:spPr>
          <a:xfrm>
            <a:off x="4082301" y="3365499"/>
            <a:ext cx="4000000" cy="510540"/>
          </a:xfrm>
          <a:prstGeom prst="rect">
            <a:avLst/>
          </a:prstGeom>
        </p:spPr>
        <p:txBody>
          <a:bodyPr wrap="square" rtlCol="0">
            <a:spAutoFit/>
          </a:bodyPr>
          <a:lstStyle/>
          <a:p>
            <a:r>
              <a:rPr lang="en-US" sz="3000" b="1">
                <a:solidFill>
                  <a:srgbClr val="000000"/>
                </a:solidFill>
              </a:rPr>
              <a:t>rₐ = A₁₂N₂</a:t>
            </a:r>
          </a:p>
        </p:txBody>
      </p:sp>
      <p:sp>
        <p:nvSpPr>
          <p:cNvPr id="1048655" name="TextBox 1048654"/>
          <p:cNvSpPr txBox="1"/>
          <p:nvPr/>
        </p:nvSpPr>
        <p:spPr>
          <a:xfrm>
            <a:off x="4082300" y="3876038"/>
            <a:ext cx="4000000" cy="510540"/>
          </a:xfrm>
          <a:prstGeom prst="rect">
            <a:avLst/>
          </a:prstGeom>
        </p:spPr>
        <p:txBody>
          <a:bodyPr wrap="square" rtlCol="0">
            <a:spAutoFit/>
          </a:bodyPr>
          <a:lstStyle/>
          <a:p>
            <a:r>
              <a:rPr lang="en-US" sz="3000" b="1">
                <a:solidFill>
                  <a:srgbClr val="000000"/>
                </a:solidFill>
              </a:rPr>
              <a:t>rb = B₁₂ N₂ u₁₂</a:t>
            </a:r>
          </a:p>
        </p:txBody>
      </p:sp>
      <p:sp>
        <p:nvSpPr>
          <p:cNvPr id="1048656" name="TextBox 1048655"/>
          <p:cNvSpPr txBox="1"/>
          <p:nvPr/>
        </p:nvSpPr>
        <p:spPr>
          <a:xfrm>
            <a:off x="3734434" y="4386579"/>
            <a:ext cx="4000000" cy="535940"/>
          </a:xfrm>
          <a:prstGeom prst="rect">
            <a:avLst/>
          </a:prstGeom>
        </p:spPr>
        <p:txBody>
          <a:bodyPr wrap="square" rtlCol="0">
            <a:spAutoFit/>
          </a:bodyPr>
          <a:lstStyle/>
          <a:p>
            <a:r>
              <a:rPr lang="en-US" sz="3000" b="1">
                <a:solidFill>
                  <a:srgbClr val="000000"/>
                </a:solidFill>
              </a:rPr>
              <a:t>rc = B₁₂ N₁ u₁₂</a:t>
            </a:r>
          </a:p>
        </p:txBody>
      </p:sp>
      <p:sp>
        <p:nvSpPr>
          <p:cNvPr id="1048657" name="TextBox 1048656"/>
          <p:cNvSpPr txBox="1"/>
          <p:nvPr/>
        </p:nvSpPr>
        <p:spPr>
          <a:xfrm>
            <a:off x="6225112" y="3107689"/>
            <a:ext cx="4000000" cy="2009140"/>
          </a:xfrm>
          <a:prstGeom prst="rect">
            <a:avLst/>
          </a:prstGeom>
        </p:spPr>
        <p:txBody>
          <a:bodyPr wrap="square" rtlCol="0">
            <a:spAutoFit/>
          </a:bodyPr>
          <a:lstStyle/>
          <a:p>
            <a:r>
              <a:rPr lang="en-US" sz="13000">
                <a:solidFill>
                  <a:srgbClr val="000000"/>
                </a:solidFill>
              </a:rPr>
              <a:t>}</a:t>
            </a:r>
          </a:p>
        </p:txBody>
      </p:sp>
      <p:sp>
        <p:nvSpPr>
          <p:cNvPr id="1048658" name="TextBox 1048657"/>
          <p:cNvSpPr txBox="1"/>
          <p:nvPr/>
        </p:nvSpPr>
        <p:spPr>
          <a:xfrm>
            <a:off x="7144000" y="3768088"/>
            <a:ext cx="4000000" cy="751840"/>
          </a:xfrm>
          <a:prstGeom prst="rect">
            <a:avLst/>
          </a:prstGeom>
        </p:spPr>
        <p:txBody>
          <a:bodyPr wrap="square" rtlCol="0">
            <a:spAutoFit/>
          </a:bodyPr>
          <a:lstStyle/>
          <a:p>
            <a:r>
              <a:rPr lang="en-US" sz="4400">
                <a:solidFill>
                  <a:srgbClr val="000000"/>
                </a:solidFill>
              </a:rPr>
              <a:t>___</a:t>
            </a:r>
          </a:p>
        </p:txBody>
      </p:sp>
      <p:sp>
        <p:nvSpPr>
          <p:cNvPr id="1048659" name="TextBox 1048658"/>
          <p:cNvSpPr txBox="1"/>
          <p:nvPr/>
        </p:nvSpPr>
        <p:spPr>
          <a:xfrm flipH="1">
            <a:off x="8082301" y="4009387"/>
            <a:ext cx="1699391" cy="510540"/>
          </a:xfrm>
          <a:prstGeom prst="rect">
            <a:avLst/>
          </a:prstGeom>
        </p:spPr>
        <p:txBody>
          <a:bodyPr wrap="square" rtlCol="0">
            <a:spAutoFit/>
          </a:bodyPr>
          <a:lstStyle/>
          <a:p>
            <a:r>
              <a:rPr lang="en-US" sz="2800">
                <a:solidFill>
                  <a:srgbClr val="000000"/>
                </a:solidFill>
              </a:rPr>
              <a:t>(1)</a:t>
            </a:r>
          </a:p>
        </p:txBody>
      </p:sp>
      <p:sp>
        <p:nvSpPr>
          <p:cNvPr id="1048660" name="TextBox 1048659"/>
          <p:cNvSpPr txBox="1"/>
          <p:nvPr/>
        </p:nvSpPr>
        <p:spPr>
          <a:xfrm>
            <a:off x="520014" y="5116829"/>
            <a:ext cx="8150918" cy="510541"/>
          </a:xfrm>
          <a:prstGeom prst="rect">
            <a:avLst/>
          </a:prstGeom>
        </p:spPr>
        <p:txBody>
          <a:bodyPr wrap="square" rtlCol="0">
            <a:spAutoFit/>
          </a:bodyPr>
          <a:lstStyle/>
          <a:p>
            <a:r>
              <a:rPr lang="en-US" sz="2800">
                <a:solidFill>
                  <a:srgbClr val="000000"/>
                </a:solidFill>
              </a:rPr>
              <a:t> यहां  A₁₂ &amp; B₁₂  आइंस्टीन के A व B गुणांक हैं।</a:t>
            </a:r>
          </a:p>
        </p:txBody>
      </p:sp>
      <p:sp>
        <p:nvSpPr>
          <p:cNvPr id="1048661" name="TextBox 1048660"/>
          <p:cNvSpPr txBox="1"/>
          <p:nvPr/>
        </p:nvSpPr>
        <p:spPr>
          <a:xfrm>
            <a:off x="520013" y="5712194"/>
            <a:ext cx="4000000" cy="510540"/>
          </a:xfrm>
          <a:prstGeom prst="rect">
            <a:avLst/>
          </a:prstGeom>
        </p:spPr>
        <p:txBody>
          <a:bodyPr wrap="square" rtlCol="0">
            <a:spAutoFit/>
          </a:bodyPr>
          <a:lstStyle/>
          <a:p>
            <a:r>
              <a:rPr lang="en-US" sz="2800">
                <a:solidFill>
                  <a:srgbClr val="000000"/>
                </a:solidFill>
              </a:rPr>
              <a:t>Now</a:t>
            </a:r>
          </a:p>
        </p:txBody>
      </p:sp>
      <p:sp>
        <p:nvSpPr>
          <p:cNvPr id="1048662" name="TextBox 1048661"/>
          <p:cNvSpPr txBox="1"/>
          <p:nvPr/>
        </p:nvSpPr>
        <p:spPr>
          <a:xfrm>
            <a:off x="1734434" y="5847080"/>
            <a:ext cx="4000000" cy="510540"/>
          </a:xfrm>
          <a:prstGeom prst="rect">
            <a:avLst/>
          </a:prstGeom>
        </p:spPr>
        <p:txBody>
          <a:bodyPr wrap="square" rtlCol="0">
            <a:spAutoFit/>
          </a:bodyPr>
          <a:lstStyle/>
          <a:p>
            <a:r>
              <a:rPr lang="en-US" sz="2800">
                <a:solidFill>
                  <a:srgbClr val="000000"/>
                </a:solidFill>
              </a:rPr>
              <a:t>उद्दीप्त उत्सर्जन की दर</a:t>
            </a:r>
          </a:p>
        </p:txBody>
      </p:sp>
      <p:cxnSp>
        <p:nvCxnSpPr>
          <p:cNvPr id="3145755" name="Straight Connector 3145754"/>
          <p:cNvCxnSpPr>
            <a:cxnSpLocks/>
          </p:cNvCxnSpPr>
          <p:nvPr/>
        </p:nvCxnSpPr>
        <p:spPr>
          <a:xfrm flipV="1">
            <a:off x="1870061" y="6368554"/>
            <a:ext cx="3186158" cy="4494"/>
          </a:xfrm>
          <a:prstGeom prst="line">
            <a:avLst/>
          </a:prstGeom>
          <a:solidFill>
            <a:srgbClr val="FFFFFF"/>
          </a:solidFill>
          <a:ln w="25400">
            <a:solidFill>
              <a:srgbClr val="666666"/>
            </a:solidFill>
          </a:ln>
        </p:spPr>
      </p:cxnSp>
      <p:sp>
        <p:nvSpPr>
          <p:cNvPr id="1048663" name="TextBox 1048662"/>
          <p:cNvSpPr txBox="1"/>
          <p:nvPr/>
        </p:nvSpPr>
        <p:spPr>
          <a:xfrm>
            <a:off x="1796301" y="6373048"/>
            <a:ext cx="4572000" cy="459740"/>
          </a:xfrm>
          <a:prstGeom prst="rect">
            <a:avLst/>
          </a:prstGeom>
        </p:spPr>
        <p:txBody>
          <a:bodyPr wrap="square" rtlCol="0">
            <a:spAutoFit/>
          </a:bodyPr>
          <a:lstStyle/>
          <a:p>
            <a:r>
              <a:rPr lang="en-US" sz="2600">
                <a:solidFill>
                  <a:srgbClr val="000000"/>
                </a:solidFill>
              </a:rPr>
              <a:t>स्वत: उत्सर्जन की दर</a:t>
            </a:r>
          </a:p>
        </p:txBody>
      </p:sp>
      <p:sp>
        <p:nvSpPr>
          <p:cNvPr id="1048664" name="TextBox 1048663"/>
          <p:cNvSpPr txBox="1"/>
          <p:nvPr/>
        </p:nvSpPr>
        <p:spPr>
          <a:xfrm>
            <a:off x="5543886" y="5777227"/>
            <a:ext cx="4000000" cy="586740"/>
          </a:xfrm>
          <a:prstGeom prst="rect">
            <a:avLst/>
          </a:prstGeom>
        </p:spPr>
        <p:txBody>
          <a:bodyPr wrap="square" rtlCol="0">
            <a:spAutoFit/>
          </a:bodyPr>
          <a:lstStyle/>
          <a:p>
            <a:r>
              <a:rPr lang="en-US" sz="3400">
                <a:solidFill>
                  <a:srgbClr val="000000"/>
                </a:solidFill>
              </a:rPr>
              <a:t>B₁₂ N₂ u₁₂</a:t>
            </a:r>
          </a:p>
        </p:txBody>
      </p:sp>
      <p:cxnSp>
        <p:nvCxnSpPr>
          <p:cNvPr id="3145756" name="Straight Connector 3145755"/>
          <p:cNvCxnSpPr>
            <a:cxnSpLocks/>
          </p:cNvCxnSpPr>
          <p:nvPr/>
        </p:nvCxnSpPr>
        <p:spPr>
          <a:xfrm>
            <a:off x="5550921" y="6373047"/>
            <a:ext cx="2439367" cy="33803"/>
          </a:xfrm>
          <a:prstGeom prst="line">
            <a:avLst/>
          </a:prstGeom>
          <a:solidFill>
            <a:srgbClr val="FFFFFF"/>
          </a:solidFill>
          <a:ln w="25400">
            <a:solidFill>
              <a:srgbClr val="666666"/>
            </a:solidFill>
          </a:ln>
        </p:spPr>
      </p:cxnSp>
      <p:sp>
        <p:nvSpPr>
          <p:cNvPr id="1048665" name="TextBox 1048664"/>
          <p:cNvSpPr txBox="1"/>
          <p:nvPr/>
        </p:nvSpPr>
        <p:spPr>
          <a:xfrm>
            <a:off x="5056218" y="6224270"/>
            <a:ext cx="4000000" cy="612140"/>
          </a:xfrm>
          <a:prstGeom prst="rect">
            <a:avLst/>
          </a:prstGeom>
        </p:spPr>
        <p:txBody>
          <a:bodyPr wrap="square" rtlCol="0">
            <a:spAutoFit/>
          </a:bodyPr>
          <a:lstStyle/>
          <a:p>
            <a:r>
              <a:rPr lang="en-US" sz="3500">
                <a:solidFill>
                  <a:srgbClr val="000000"/>
                </a:solidFill>
              </a:rPr>
              <a:t>=</a:t>
            </a:r>
          </a:p>
        </p:txBody>
      </p:sp>
      <p:sp>
        <p:nvSpPr>
          <p:cNvPr id="1048666" name="TextBox 1048665"/>
          <p:cNvSpPr txBox="1"/>
          <p:nvPr/>
        </p:nvSpPr>
        <p:spPr>
          <a:xfrm>
            <a:off x="5653112" y="6357620"/>
            <a:ext cx="4572000" cy="586740"/>
          </a:xfrm>
          <a:prstGeom prst="rect">
            <a:avLst/>
          </a:prstGeom>
        </p:spPr>
        <p:txBody>
          <a:bodyPr wrap="square" rtlCol="0">
            <a:spAutoFit/>
          </a:bodyPr>
          <a:lstStyle/>
          <a:p>
            <a:r>
              <a:rPr lang="en-US" sz="3300">
                <a:solidFill>
                  <a:srgbClr val="000000"/>
                </a:solidFill>
              </a:rPr>
              <a:t> A₁₂N₂</a:t>
            </a:r>
          </a:p>
        </p:txBody>
      </p:sp>
      <p:sp>
        <p:nvSpPr>
          <p:cNvPr id="1048667" name="TextBox 1048666"/>
          <p:cNvSpPr txBox="1"/>
          <p:nvPr/>
        </p:nvSpPr>
        <p:spPr>
          <a:xfrm>
            <a:off x="8512187" y="5885178"/>
            <a:ext cx="3031698" cy="510540"/>
          </a:xfrm>
          <a:prstGeom prst="rect">
            <a:avLst/>
          </a:prstGeom>
        </p:spPr>
        <p:txBody>
          <a:bodyPr wrap="square" rtlCol="0">
            <a:spAutoFit/>
          </a:bodyPr>
          <a:lstStyle/>
          <a:p>
            <a:r>
              <a:rPr lang="en-US" sz="2800">
                <a:solidFill>
                  <a:srgbClr val="000000"/>
                </a:solidFill>
              </a:rPr>
              <a:t>(2)</a:t>
            </a:r>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1069</Words>
  <Application>WPS Office</Application>
  <PresentationFormat>On-screen Show (4:3)</PresentationFormat>
  <Paragraphs>96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Name - Sangeeta  Class - BSC (||) math  Sub –Laser Date 22.05.2021  Govt. Collage Gurur </vt:lpstr>
      <vt:lpstr>लेसर</vt:lpstr>
      <vt:lpstr>Slide 3</vt:lpstr>
      <vt:lpstr>Slide 4</vt:lpstr>
      <vt:lpstr>Slide 5</vt:lpstr>
      <vt:lpstr> प्रेरित या उद्दीप्त उत्सर्जन:-</vt:lpstr>
      <vt:lpstr>Slide 7</vt:lpstr>
      <vt:lpstr>Slide 8</vt:lpstr>
      <vt:lpstr>Slide 9</vt:lpstr>
      <vt:lpstr>Slide 10</vt:lpstr>
      <vt:lpstr>Slide 11</vt:lpstr>
      <vt:lpstr>Slide 12</vt:lpstr>
      <vt:lpstr>Slide 13</vt:lpstr>
      <vt:lpstr>Slide 14</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 Sangeeta  Class - BSC (||) math  Sub –Laser Date 22.05.2021  Govt. Collage Gurur </dc:title>
  <dc:creator>Lenovo A6000</dc:creator>
  <cp:lastModifiedBy>GOVT.NAVEEN CO.GURUR</cp:lastModifiedBy>
  <cp:revision>1</cp:revision>
  <dcterms:created xsi:type="dcterms:W3CDTF">2015-05-07T08:30:45Z</dcterms:created>
  <dcterms:modified xsi:type="dcterms:W3CDTF">2021-11-30T05:33:43Z</dcterms:modified>
</cp:coreProperties>
</file>